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699" r:id="rId2"/>
  </p:sldMasterIdLst>
  <p:notesMasterIdLst>
    <p:notesMasterId r:id="rId65"/>
  </p:notesMasterIdLst>
  <p:handoutMasterIdLst>
    <p:handoutMasterId r:id="rId66"/>
  </p:handoutMasterIdLst>
  <p:sldIdLst>
    <p:sldId id="1206" r:id="rId3"/>
    <p:sldId id="1160" r:id="rId4"/>
    <p:sldId id="1015" r:id="rId5"/>
    <p:sldId id="1233" r:id="rId6"/>
    <p:sldId id="1162" r:id="rId7"/>
    <p:sldId id="1163" r:id="rId8"/>
    <p:sldId id="1164" r:id="rId9"/>
    <p:sldId id="1234" r:id="rId10"/>
    <p:sldId id="1165" r:id="rId11"/>
    <p:sldId id="1166" r:id="rId12"/>
    <p:sldId id="1167" r:id="rId13"/>
    <p:sldId id="1235" r:id="rId14"/>
    <p:sldId id="1168" r:id="rId15"/>
    <p:sldId id="1182" r:id="rId16"/>
    <p:sldId id="1236" r:id="rId17"/>
    <p:sldId id="1170" r:id="rId18"/>
    <p:sldId id="1171" r:id="rId19"/>
    <p:sldId id="1172" r:id="rId20"/>
    <p:sldId id="1173" r:id="rId21"/>
    <p:sldId id="1174" r:id="rId22"/>
    <p:sldId id="1237" r:id="rId23"/>
    <p:sldId id="1175" r:id="rId24"/>
    <p:sldId id="1176" r:id="rId25"/>
    <p:sldId id="1177" r:id="rId26"/>
    <p:sldId id="1178" r:id="rId27"/>
    <p:sldId id="1179" r:id="rId28"/>
    <p:sldId id="1017" r:id="rId29"/>
    <p:sldId id="990" r:id="rId30"/>
    <p:sldId id="991" r:id="rId31"/>
    <p:sldId id="992" r:id="rId32"/>
    <p:sldId id="1038" r:id="rId33"/>
    <p:sldId id="1187" r:id="rId34"/>
    <p:sldId id="1186" r:id="rId35"/>
    <p:sldId id="1244" r:id="rId36"/>
    <p:sldId id="994" r:id="rId37"/>
    <p:sldId id="995" r:id="rId38"/>
    <p:sldId id="996" r:id="rId39"/>
    <p:sldId id="997" r:id="rId40"/>
    <p:sldId id="998" r:id="rId41"/>
    <p:sldId id="999" r:id="rId42"/>
    <p:sldId id="1001" r:id="rId43"/>
    <p:sldId id="1193" r:id="rId44"/>
    <p:sldId id="1194" r:id="rId45"/>
    <p:sldId id="1216" r:id="rId46"/>
    <p:sldId id="1005" r:id="rId47"/>
    <p:sldId id="1007" r:id="rId48"/>
    <p:sldId id="1205" r:id="rId49"/>
    <p:sldId id="1018" r:id="rId50"/>
    <p:sldId id="1197" r:id="rId51"/>
    <p:sldId id="1214" r:id="rId52"/>
    <p:sldId id="1199" r:id="rId53"/>
    <p:sldId id="1041" r:id="rId54"/>
    <p:sldId id="1210" r:id="rId55"/>
    <p:sldId id="1211" r:id="rId56"/>
    <p:sldId id="1212" r:id="rId57"/>
    <p:sldId id="1213" r:id="rId58"/>
    <p:sldId id="1238" r:id="rId59"/>
    <p:sldId id="952" r:id="rId60"/>
    <p:sldId id="1043" r:id="rId61"/>
    <p:sldId id="1231" r:id="rId62"/>
    <p:sldId id="1232" r:id="rId63"/>
    <p:sldId id="1202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82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B6D47"/>
    <a:srgbClr val="29CBF9"/>
    <a:srgbClr val="FFFFFF"/>
    <a:srgbClr val="06A8D4"/>
    <a:srgbClr val="00B888"/>
    <a:srgbClr val="04889E"/>
    <a:srgbClr val="0596AE"/>
    <a:srgbClr val="F29000"/>
    <a:srgbClr val="EE8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1193" autoAdjust="0"/>
    <p:restoredTop sz="94509" autoAdjust="0"/>
  </p:normalViewPr>
  <p:slideViewPr>
    <p:cSldViewPr snapToGrid="0" snapToObjects="1">
      <p:cViewPr>
        <p:scale>
          <a:sx n="97" d="100"/>
          <a:sy n="97" d="100"/>
        </p:scale>
        <p:origin x="-114" y="-180"/>
      </p:cViewPr>
      <p:guideLst>
        <p:guide orient="horz" pos="829"/>
        <p:guide pos="2880"/>
      </p:guideLst>
    </p:cSldViewPr>
  </p:slideViewPr>
  <p:outlineViewPr>
    <p:cViewPr>
      <p:scale>
        <a:sx n="33" d="100"/>
        <a:sy n="33" d="100"/>
      </p:scale>
      <p:origin x="0" y="39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77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B41D07-1BFE-A344-BCE9-24F091B8E24C}" type="datetimeFigureOut">
              <a:rPr lang="en-US" smtClean="0"/>
              <a:pPr/>
              <a:t>7/15/2016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62F72-AFD5-534B-991E-2EE1D0948D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9991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C11EAE-B22B-A54A-850D-55A12632E7D2}" type="datetimeFigureOut">
              <a:rPr lang="en-US" smtClean="0"/>
              <a:pPr/>
              <a:t>7/15/2016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3B269-5A64-2042-A710-DD9B264C00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6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7026F-EA34-49E5-B0CC-54ADA16A7EC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182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91637B-4A3D-4A77-B2E7-19299A2092ED}" type="slidenum">
              <a:rPr lang="en-US">
                <a:latin typeface="Arial" charset="0"/>
              </a:rPr>
              <a:pPr/>
              <a:t>15</a:t>
            </a:fld>
            <a:endParaRPr lang="en-US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Winter and Spring = warming!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Summer and Fall</a:t>
            </a:r>
            <a:r>
              <a:rPr lang="en-US" baseline="0" dirty="0" smtClean="0">
                <a:latin typeface="Arial" charset="0"/>
              </a:rPr>
              <a:t> = warming, but not by as much </a:t>
            </a:r>
          </a:p>
          <a:p>
            <a:pPr eaLnBrk="1" hangingPunct="1"/>
            <a:endParaRPr lang="en-US" baseline="0" dirty="0" smtClean="0">
              <a:latin typeface="Arial" charset="0"/>
            </a:endParaRPr>
          </a:p>
          <a:p>
            <a:pPr eaLnBrk="1" hangingPunct="1"/>
            <a:r>
              <a:rPr lang="en-US" baseline="0" dirty="0" smtClean="0">
                <a:latin typeface="Arial" charset="0"/>
              </a:rPr>
              <a:t>Minimum temps increasing faster than max temps for all seasons</a:t>
            </a:r>
          </a:p>
          <a:p>
            <a:pPr eaLnBrk="1" hangingPunct="1"/>
            <a:endParaRPr lang="en-US" baseline="0" dirty="0" smtClean="0">
              <a:latin typeface="Arial" charset="0"/>
            </a:endParaRPr>
          </a:p>
          <a:p>
            <a:pPr eaLnBrk="1" hangingPunct="1"/>
            <a:r>
              <a:rPr lang="en-US" baseline="0" dirty="0" smtClean="0">
                <a:latin typeface="Arial" charset="0"/>
              </a:rPr>
              <a:t>Annual change = 1.4 f…..min = 2.2 F</a:t>
            </a:r>
          </a:p>
          <a:p>
            <a:pPr eaLnBrk="1" hangingPunct="1"/>
            <a:endParaRPr lang="en-US" baseline="0" dirty="0" smtClean="0">
              <a:latin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charset="0"/>
              </a:rPr>
              <a:t>What do you notice about here?</a:t>
            </a:r>
          </a:p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937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29290-BB3D-4FC9-B7CB-706D29EEAC3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774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4409"/>
            <a:fld id="{6CDBCAFB-74F9-49A5-A265-E07B5DA908DC}" type="slidenum">
              <a:rPr lang="en-US" smtClean="0"/>
              <a:pPr defTabSz="914409"/>
              <a:t>17</a:t>
            </a:fld>
            <a:endParaRPr lang="en-US" smtClean="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Two biggest sources of uncertainty from humans – emissions and models</a:t>
            </a:r>
          </a:p>
          <a:p>
            <a:endParaRPr lang="en-US" dirty="0" smtClean="0"/>
          </a:p>
          <a:p>
            <a:r>
              <a:rPr lang="en-US" dirty="0" smtClean="0"/>
              <a:t>Let’s see how these combine</a:t>
            </a:r>
            <a:r>
              <a:rPr lang="en-US" baseline="0" dirty="0" smtClean="0"/>
              <a:t> to </a:t>
            </a:r>
            <a:r>
              <a:rPr lang="en-US" dirty="0" smtClean="0"/>
              <a:t>create</a:t>
            </a:r>
            <a:r>
              <a:rPr lang="en-US" baseline="0" dirty="0" smtClean="0"/>
              <a:t> a range of plausible future climates – bracketing a range of possible futures.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Showing downscaled climate data – can explain more about how these data were generated and the caveats that go along with downscaling climate projections. </a:t>
            </a:r>
          </a:p>
        </p:txBody>
      </p:sp>
    </p:spTree>
    <p:extLst>
      <p:ext uri="{BB962C8B-B14F-4D97-AF65-F5344CB8AC3E}">
        <p14:creationId xmlns:p14="http://schemas.microsoft.com/office/powerpoint/2010/main" val="68069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29290-BB3D-4FC9-B7CB-706D29EEAC3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998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29290-BB3D-4FC9-B7CB-706D29EEAC3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3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29290-BB3D-4FC9-B7CB-706D29EEAC3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446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91637B-4A3D-4A77-B2E7-19299A2092ED}" type="slidenum">
              <a:rPr lang="en-US">
                <a:latin typeface="Arial" charset="0"/>
              </a:rPr>
              <a:pPr/>
              <a:t>21</a:t>
            </a:fld>
            <a:endParaRPr lang="en-US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Winter and Spring = warming!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Summer and Fall</a:t>
            </a:r>
            <a:r>
              <a:rPr lang="en-US" baseline="0" dirty="0" smtClean="0">
                <a:latin typeface="Arial" charset="0"/>
              </a:rPr>
              <a:t> = warming, but not by as much </a:t>
            </a:r>
          </a:p>
          <a:p>
            <a:pPr eaLnBrk="1" hangingPunct="1"/>
            <a:endParaRPr lang="en-US" baseline="0" dirty="0" smtClean="0">
              <a:latin typeface="Arial" charset="0"/>
            </a:endParaRPr>
          </a:p>
          <a:p>
            <a:pPr eaLnBrk="1" hangingPunct="1"/>
            <a:r>
              <a:rPr lang="en-US" baseline="0" dirty="0" smtClean="0">
                <a:latin typeface="Arial" charset="0"/>
              </a:rPr>
              <a:t>Minimum temps increasing faster than max temps for all seasons</a:t>
            </a:r>
          </a:p>
          <a:p>
            <a:pPr eaLnBrk="1" hangingPunct="1"/>
            <a:endParaRPr lang="en-US" baseline="0" dirty="0" smtClean="0">
              <a:latin typeface="Arial" charset="0"/>
            </a:endParaRPr>
          </a:p>
          <a:p>
            <a:pPr eaLnBrk="1" hangingPunct="1"/>
            <a:r>
              <a:rPr lang="en-US" baseline="0" dirty="0" smtClean="0">
                <a:latin typeface="Arial" charset="0"/>
              </a:rPr>
              <a:t>Annual change = 1.4 f…..min = 2.2 F</a:t>
            </a:r>
          </a:p>
          <a:p>
            <a:pPr eaLnBrk="1" hangingPunct="1"/>
            <a:endParaRPr lang="en-US" baseline="0" dirty="0" smtClean="0">
              <a:latin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charset="0"/>
              </a:rPr>
              <a:t>What do you notice about here?</a:t>
            </a:r>
          </a:p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259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29290-BB3D-4FC9-B7CB-706D29EEAC3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276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Central Apps</a:t>
            </a:r>
          </a:p>
          <a:p>
            <a:endParaRPr lang="en-US" dirty="0" smtClean="0"/>
          </a:p>
          <a:p>
            <a:r>
              <a:rPr lang="en-US" dirty="0" smtClean="0"/>
              <a:t>Greatest divergence is in the summer</a:t>
            </a:r>
          </a:p>
          <a:p>
            <a:endParaRPr lang="en-US" dirty="0" smtClean="0"/>
          </a:p>
          <a:p>
            <a:r>
              <a:rPr lang="en-US" dirty="0" smtClean="0"/>
              <a:t>Spring decreases mid-century before ultimately increasing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29290-BB3D-4FC9-B7CB-706D29EEAC3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494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Increased productivity through…</a:t>
            </a:r>
          </a:p>
          <a:p>
            <a:r>
              <a:rPr lang="en-US" dirty="0" smtClean="0"/>
              <a:t>Longer growing seasons</a:t>
            </a:r>
          </a:p>
          <a:p>
            <a:pPr lvl="1"/>
            <a:r>
              <a:rPr lang="en-US" dirty="0" smtClean="0"/>
              <a:t>Evidence of </a:t>
            </a:r>
            <a:r>
              <a:rPr lang="en-US" dirty="0" err="1" smtClean="0"/>
              <a:t>phenological</a:t>
            </a:r>
            <a:r>
              <a:rPr lang="en-US" dirty="0" smtClean="0"/>
              <a:t> shifts</a:t>
            </a:r>
          </a:p>
          <a:p>
            <a:pPr lvl="2"/>
            <a:r>
              <a:rPr lang="en-US" dirty="0" smtClean="0"/>
              <a:t>Meta-analysis</a:t>
            </a:r>
          </a:p>
          <a:p>
            <a:pPr lvl="2"/>
            <a:r>
              <a:rPr lang="en-US" dirty="0" smtClean="0"/>
              <a:t>677 species (&gt;400 plant spp.)</a:t>
            </a:r>
          </a:p>
          <a:p>
            <a:pPr lvl="2"/>
            <a:r>
              <a:rPr lang="en-US" dirty="0" smtClean="0"/>
              <a:t>87% shifted in direction expected by climate change</a:t>
            </a:r>
          </a:p>
          <a:p>
            <a:r>
              <a:rPr lang="en-US" dirty="0" smtClean="0"/>
              <a:t>Increased precipitation in some regions</a:t>
            </a:r>
          </a:p>
          <a:p>
            <a:pPr lvl="1"/>
            <a:r>
              <a:rPr lang="en-US" dirty="0" smtClean="0"/>
              <a:t>Precipitation has increased in the 20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</a:p>
          <a:p>
            <a:pPr lvl="2"/>
            <a:r>
              <a:rPr lang="en-US" dirty="0" smtClean="0"/>
              <a:t>Not a uniform increase</a:t>
            </a:r>
          </a:p>
          <a:p>
            <a:pPr lvl="2"/>
            <a:r>
              <a:rPr lang="en-US" dirty="0" smtClean="0"/>
              <a:t>Wet areas have gotten wetter, dry areas drier</a:t>
            </a:r>
          </a:p>
          <a:p>
            <a:pPr lvl="2"/>
            <a:r>
              <a:rPr lang="en-US" dirty="0" smtClean="0"/>
              <a:t>Increases in high latitudes</a:t>
            </a:r>
          </a:p>
          <a:p>
            <a:pPr lvl="2"/>
            <a:r>
              <a:rPr lang="en-US" dirty="0" smtClean="0"/>
              <a:t>Greater variability in equatorial regions</a:t>
            </a:r>
          </a:p>
          <a:p>
            <a:pPr lvl="1"/>
            <a:r>
              <a:rPr lang="en-US" dirty="0" smtClean="0"/>
              <a:t>Variability in future projections is high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CO</a:t>
            </a:r>
            <a:r>
              <a:rPr lang="en-US" baseline="-25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 fertilization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Increased photosynthesis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Reduced </a:t>
            </a:r>
            <a:r>
              <a:rPr lang="en-US" dirty="0" err="1" smtClean="0">
                <a:solidFill>
                  <a:srgbClr val="000000"/>
                </a:solidFill>
              </a:rPr>
              <a:t>stomatal</a:t>
            </a:r>
            <a:r>
              <a:rPr lang="en-US" dirty="0" smtClean="0">
                <a:solidFill>
                  <a:srgbClr val="000000"/>
                </a:solidFill>
              </a:rPr>
              <a:t> conductance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Increased water use efficiency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Potential increases in NPP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Potential increases in soil inputs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Increased foraging and </a:t>
            </a:r>
            <a:r>
              <a:rPr lang="en-US" dirty="0" err="1" smtClean="0">
                <a:solidFill>
                  <a:srgbClr val="000000"/>
                </a:solidFill>
              </a:rPr>
              <a:t>voltinism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Minimum temps increasing 2x rate of maximum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Affecting broad suite of organisms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Positive effects on species such as </a:t>
            </a:r>
            <a:r>
              <a:rPr lang="en-US" dirty="0" err="1" smtClean="0">
                <a:solidFill>
                  <a:srgbClr val="000000"/>
                </a:solidFill>
              </a:rPr>
              <a:t>Karner</a:t>
            </a:r>
            <a:r>
              <a:rPr lang="en-US" dirty="0" smtClean="0">
                <a:solidFill>
                  <a:srgbClr val="000000"/>
                </a:solidFill>
              </a:rPr>
              <a:t> Blue Butterfly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3B269-5A64-2042-A710-DD9B264C000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40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91637B-4A3D-4A77-B2E7-19299A2092ED}" type="slidenum">
              <a:rPr lang="en-US">
                <a:latin typeface="Arial" charset="0"/>
              </a:rPr>
              <a:pPr/>
              <a:t>4</a:t>
            </a:fld>
            <a:endParaRPr lang="en-US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Winter and Spring = warming!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Summer and Fall</a:t>
            </a:r>
            <a:r>
              <a:rPr lang="en-US" baseline="0" dirty="0" smtClean="0">
                <a:latin typeface="Arial" charset="0"/>
              </a:rPr>
              <a:t> = warming, but not by as much </a:t>
            </a:r>
          </a:p>
          <a:p>
            <a:pPr eaLnBrk="1" hangingPunct="1"/>
            <a:endParaRPr lang="en-US" baseline="0" dirty="0" smtClean="0">
              <a:latin typeface="Arial" charset="0"/>
            </a:endParaRPr>
          </a:p>
          <a:p>
            <a:pPr eaLnBrk="1" hangingPunct="1"/>
            <a:r>
              <a:rPr lang="en-US" baseline="0" dirty="0" smtClean="0">
                <a:latin typeface="Arial" charset="0"/>
              </a:rPr>
              <a:t>Minimum temps increasing faster than max temps for all seasons</a:t>
            </a:r>
          </a:p>
          <a:p>
            <a:pPr eaLnBrk="1" hangingPunct="1"/>
            <a:endParaRPr lang="en-US" baseline="0" dirty="0" smtClean="0">
              <a:latin typeface="Arial" charset="0"/>
            </a:endParaRPr>
          </a:p>
          <a:p>
            <a:pPr eaLnBrk="1" hangingPunct="1"/>
            <a:r>
              <a:rPr lang="en-US" baseline="0" dirty="0" smtClean="0">
                <a:latin typeface="Arial" charset="0"/>
              </a:rPr>
              <a:t>Annual change = 1.4 f…..min = 2.2 F</a:t>
            </a:r>
          </a:p>
          <a:p>
            <a:pPr eaLnBrk="1" hangingPunct="1"/>
            <a:endParaRPr lang="en-US" baseline="0" dirty="0" smtClean="0">
              <a:latin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charset="0"/>
              </a:rPr>
              <a:t>What do you notice about here?</a:t>
            </a:r>
          </a:p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6348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Increased productivity through…</a:t>
            </a:r>
          </a:p>
          <a:p>
            <a:r>
              <a:rPr lang="en-US" dirty="0" smtClean="0"/>
              <a:t>Longer growing seasons</a:t>
            </a:r>
          </a:p>
          <a:p>
            <a:pPr lvl="1"/>
            <a:r>
              <a:rPr lang="en-US" dirty="0" smtClean="0"/>
              <a:t>Evidence of </a:t>
            </a:r>
            <a:r>
              <a:rPr lang="en-US" dirty="0" err="1" smtClean="0"/>
              <a:t>phenological</a:t>
            </a:r>
            <a:r>
              <a:rPr lang="en-US" dirty="0" smtClean="0"/>
              <a:t> shifts</a:t>
            </a:r>
          </a:p>
          <a:p>
            <a:pPr lvl="2"/>
            <a:r>
              <a:rPr lang="en-US" dirty="0" smtClean="0"/>
              <a:t>Meta-analysis</a:t>
            </a:r>
          </a:p>
          <a:p>
            <a:pPr lvl="2"/>
            <a:r>
              <a:rPr lang="en-US" dirty="0" smtClean="0"/>
              <a:t>677 species (&gt;400 plant spp.)</a:t>
            </a:r>
          </a:p>
          <a:p>
            <a:pPr lvl="2"/>
            <a:r>
              <a:rPr lang="en-US" dirty="0" smtClean="0"/>
              <a:t>87% shifted in direction expected by climate change</a:t>
            </a:r>
          </a:p>
          <a:p>
            <a:r>
              <a:rPr lang="en-US" dirty="0" smtClean="0"/>
              <a:t>Increased precipitation in some regions</a:t>
            </a:r>
          </a:p>
          <a:p>
            <a:pPr lvl="1"/>
            <a:r>
              <a:rPr lang="en-US" dirty="0" smtClean="0"/>
              <a:t>Precipitation has increased in the 20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</a:p>
          <a:p>
            <a:pPr lvl="2"/>
            <a:r>
              <a:rPr lang="en-US" dirty="0" smtClean="0"/>
              <a:t>Not a uniform increase</a:t>
            </a:r>
          </a:p>
          <a:p>
            <a:pPr lvl="2"/>
            <a:r>
              <a:rPr lang="en-US" dirty="0" smtClean="0"/>
              <a:t>Wet areas have gotten wetter, dry areas drier</a:t>
            </a:r>
          </a:p>
          <a:p>
            <a:pPr lvl="2"/>
            <a:r>
              <a:rPr lang="en-US" dirty="0" smtClean="0"/>
              <a:t>Increases in high latitudes</a:t>
            </a:r>
          </a:p>
          <a:p>
            <a:pPr lvl="2"/>
            <a:r>
              <a:rPr lang="en-US" dirty="0" smtClean="0"/>
              <a:t>Greater variability in equatorial regions</a:t>
            </a:r>
          </a:p>
          <a:p>
            <a:pPr lvl="1"/>
            <a:r>
              <a:rPr lang="en-US" dirty="0" smtClean="0"/>
              <a:t>Variability in future projections is high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CO</a:t>
            </a:r>
            <a:r>
              <a:rPr lang="en-US" baseline="-25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 fertilization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Increased photosynthesis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Reduced </a:t>
            </a:r>
            <a:r>
              <a:rPr lang="en-US" dirty="0" err="1" smtClean="0">
                <a:solidFill>
                  <a:srgbClr val="000000"/>
                </a:solidFill>
              </a:rPr>
              <a:t>stomatal</a:t>
            </a:r>
            <a:r>
              <a:rPr lang="en-US" dirty="0" smtClean="0">
                <a:solidFill>
                  <a:srgbClr val="000000"/>
                </a:solidFill>
              </a:rPr>
              <a:t> conductance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Increased water use efficiency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Potential increases in NPP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Potential increases in soil inputs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Increased foraging and </a:t>
            </a:r>
            <a:r>
              <a:rPr lang="en-US" dirty="0" err="1" smtClean="0">
                <a:solidFill>
                  <a:srgbClr val="000000"/>
                </a:solidFill>
              </a:rPr>
              <a:t>voltinism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Minimum temps increasing 2x rate of maximum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Affecting broad suite of organisms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Positive effects on species such as </a:t>
            </a:r>
            <a:r>
              <a:rPr lang="en-US" dirty="0" err="1" smtClean="0">
                <a:solidFill>
                  <a:srgbClr val="000000"/>
                </a:solidFill>
              </a:rPr>
              <a:t>Karner</a:t>
            </a:r>
            <a:r>
              <a:rPr lang="en-US" dirty="0" smtClean="0">
                <a:solidFill>
                  <a:srgbClr val="000000"/>
                </a:solidFill>
              </a:rPr>
              <a:t> Blue Butterfly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3B269-5A64-2042-A710-DD9B264C000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404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Increased productivity through…</a:t>
            </a:r>
          </a:p>
          <a:p>
            <a:r>
              <a:rPr lang="en-US" dirty="0" smtClean="0"/>
              <a:t>Longer growing seasons</a:t>
            </a:r>
          </a:p>
          <a:p>
            <a:pPr lvl="1"/>
            <a:r>
              <a:rPr lang="en-US" dirty="0" smtClean="0"/>
              <a:t>Evidence of </a:t>
            </a:r>
            <a:r>
              <a:rPr lang="en-US" dirty="0" err="1" smtClean="0"/>
              <a:t>phenological</a:t>
            </a:r>
            <a:r>
              <a:rPr lang="en-US" dirty="0" smtClean="0"/>
              <a:t> shifts</a:t>
            </a:r>
          </a:p>
          <a:p>
            <a:pPr lvl="2"/>
            <a:r>
              <a:rPr lang="en-US" dirty="0" smtClean="0"/>
              <a:t>Meta-analysis</a:t>
            </a:r>
          </a:p>
          <a:p>
            <a:pPr lvl="2"/>
            <a:r>
              <a:rPr lang="en-US" dirty="0" smtClean="0"/>
              <a:t>677 species (&gt;400 plant spp.)</a:t>
            </a:r>
          </a:p>
          <a:p>
            <a:pPr lvl="2"/>
            <a:r>
              <a:rPr lang="en-US" dirty="0" smtClean="0"/>
              <a:t>87% shifted in direction expected by climate change</a:t>
            </a:r>
          </a:p>
          <a:p>
            <a:r>
              <a:rPr lang="en-US" dirty="0" smtClean="0"/>
              <a:t>Increased precipitation in some regions</a:t>
            </a:r>
          </a:p>
          <a:p>
            <a:pPr lvl="1"/>
            <a:r>
              <a:rPr lang="en-US" dirty="0" smtClean="0"/>
              <a:t>Precipitation has increased in the 20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</a:p>
          <a:p>
            <a:pPr lvl="2"/>
            <a:r>
              <a:rPr lang="en-US" dirty="0" smtClean="0"/>
              <a:t>Not a uniform increase</a:t>
            </a:r>
          </a:p>
          <a:p>
            <a:pPr lvl="2"/>
            <a:r>
              <a:rPr lang="en-US" dirty="0" smtClean="0"/>
              <a:t>Wet areas have gotten wetter, dry areas drier</a:t>
            </a:r>
          </a:p>
          <a:p>
            <a:pPr lvl="2"/>
            <a:r>
              <a:rPr lang="en-US" dirty="0" smtClean="0"/>
              <a:t>Increases in high latitudes</a:t>
            </a:r>
          </a:p>
          <a:p>
            <a:pPr lvl="2"/>
            <a:r>
              <a:rPr lang="en-US" dirty="0" smtClean="0"/>
              <a:t>Greater variability in equatorial regions</a:t>
            </a:r>
          </a:p>
          <a:p>
            <a:pPr lvl="1"/>
            <a:r>
              <a:rPr lang="en-US" dirty="0" smtClean="0"/>
              <a:t>Variability in future projections is high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CO</a:t>
            </a:r>
            <a:r>
              <a:rPr lang="en-US" baseline="-25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 fertilization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Increased photosynthesis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Reduced </a:t>
            </a:r>
            <a:r>
              <a:rPr lang="en-US" dirty="0" err="1" smtClean="0">
                <a:solidFill>
                  <a:srgbClr val="000000"/>
                </a:solidFill>
              </a:rPr>
              <a:t>stomatal</a:t>
            </a:r>
            <a:r>
              <a:rPr lang="en-US" dirty="0" smtClean="0">
                <a:solidFill>
                  <a:srgbClr val="000000"/>
                </a:solidFill>
              </a:rPr>
              <a:t> conductance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Increased water use efficiency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Potential increases in NPP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Potential increases in soil inputs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Increased foraging and </a:t>
            </a:r>
            <a:r>
              <a:rPr lang="en-US" dirty="0" err="1" smtClean="0">
                <a:solidFill>
                  <a:srgbClr val="000000"/>
                </a:solidFill>
              </a:rPr>
              <a:t>voltinism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Minimum temps increasing 2x rate of maximum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Affecting broad suite of organisms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Positive effects on species such as </a:t>
            </a:r>
            <a:r>
              <a:rPr lang="en-US" dirty="0" err="1" smtClean="0">
                <a:solidFill>
                  <a:srgbClr val="000000"/>
                </a:solidFill>
              </a:rPr>
              <a:t>Karner</a:t>
            </a:r>
            <a:r>
              <a:rPr lang="en-US" dirty="0" smtClean="0">
                <a:solidFill>
                  <a:srgbClr val="000000"/>
                </a:solidFill>
              </a:rPr>
              <a:t> Blue Butterfly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3B269-5A64-2042-A710-DD9B264C000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404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Increased productivity through…</a:t>
            </a:r>
          </a:p>
          <a:p>
            <a:r>
              <a:rPr lang="en-US" dirty="0" smtClean="0"/>
              <a:t>Longer growing seasons</a:t>
            </a:r>
          </a:p>
          <a:p>
            <a:pPr lvl="1"/>
            <a:r>
              <a:rPr lang="en-US" dirty="0" smtClean="0"/>
              <a:t>Evidence of </a:t>
            </a:r>
            <a:r>
              <a:rPr lang="en-US" dirty="0" err="1" smtClean="0"/>
              <a:t>phenological</a:t>
            </a:r>
            <a:r>
              <a:rPr lang="en-US" dirty="0" smtClean="0"/>
              <a:t> shifts</a:t>
            </a:r>
          </a:p>
          <a:p>
            <a:pPr lvl="2"/>
            <a:r>
              <a:rPr lang="en-US" dirty="0" smtClean="0"/>
              <a:t>Meta-analysis</a:t>
            </a:r>
          </a:p>
          <a:p>
            <a:pPr lvl="2"/>
            <a:r>
              <a:rPr lang="en-US" dirty="0" smtClean="0"/>
              <a:t>677 species (&gt;400 plant spp.)</a:t>
            </a:r>
          </a:p>
          <a:p>
            <a:pPr lvl="2"/>
            <a:r>
              <a:rPr lang="en-US" dirty="0" smtClean="0"/>
              <a:t>87% shifted in direction expected by climate change</a:t>
            </a:r>
          </a:p>
          <a:p>
            <a:r>
              <a:rPr lang="en-US" dirty="0" smtClean="0"/>
              <a:t>Increased precipitation in some regions</a:t>
            </a:r>
          </a:p>
          <a:p>
            <a:pPr lvl="1"/>
            <a:r>
              <a:rPr lang="en-US" dirty="0" smtClean="0"/>
              <a:t>Precipitation has increased in the 20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</a:p>
          <a:p>
            <a:pPr lvl="2"/>
            <a:r>
              <a:rPr lang="en-US" dirty="0" smtClean="0"/>
              <a:t>Not a uniform increase</a:t>
            </a:r>
          </a:p>
          <a:p>
            <a:pPr lvl="2"/>
            <a:r>
              <a:rPr lang="en-US" dirty="0" smtClean="0"/>
              <a:t>Wet areas have gotten wetter, dry areas drier</a:t>
            </a:r>
          </a:p>
          <a:p>
            <a:pPr lvl="2"/>
            <a:r>
              <a:rPr lang="en-US" dirty="0" smtClean="0"/>
              <a:t>Increases in high latitudes</a:t>
            </a:r>
          </a:p>
          <a:p>
            <a:pPr lvl="2"/>
            <a:r>
              <a:rPr lang="en-US" dirty="0" smtClean="0"/>
              <a:t>Greater variability in equatorial regions</a:t>
            </a:r>
          </a:p>
          <a:p>
            <a:pPr lvl="1"/>
            <a:r>
              <a:rPr lang="en-US" dirty="0" smtClean="0"/>
              <a:t>Variability in future projections is high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CO</a:t>
            </a:r>
            <a:r>
              <a:rPr lang="en-US" baseline="-25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 fertilization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Increased photosynthesis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Reduced </a:t>
            </a:r>
            <a:r>
              <a:rPr lang="en-US" dirty="0" err="1" smtClean="0">
                <a:solidFill>
                  <a:srgbClr val="000000"/>
                </a:solidFill>
              </a:rPr>
              <a:t>stomatal</a:t>
            </a:r>
            <a:r>
              <a:rPr lang="en-US" dirty="0" smtClean="0">
                <a:solidFill>
                  <a:srgbClr val="000000"/>
                </a:solidFill>
              </a:rPr>
              <a:t> conductance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Increased water use efficiency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Potential increases in NPP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Potential increases in soil inputs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Increased foraging and </a:t>
            </a:r>
            <a:r>
              <a:rPr lang="en-US" dirty="0" err="1" smtClean="0">
                <a:solidFill>
                  <a:srgbClr val="000000"/>
                </a:solidFill>
              </a:rPr>
              <a:t>voltinism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Minimum temps increasing 2x rate of maximum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Affecting broad suite of organisms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Positive effects on species such as </a:t>
            </a:r>
            <a:r>
              <a:rPr lang="en-US" dirty="0" err="1" smtClean="0">
                <a:solidFill>
                  <a:srgbClr val="000000"/>
                </a:solidFill>
              </a:rPr>
              <a:t>Karner</a:t>
            </a:r>
            <a:r>
              <a:rPr lang="en-US" dirty="0" smtClean="0">
                <a:solidFill>
                  <a:srgbClr val="000000"/>
                </a:solidFill>
              </a:rPr>
              <a:t> Blue Butterfly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3B269-5A64-2042-A710-DD9B264C0002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404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Increased productivity through…</a:t>
            </a:r>
          </a:p>
          <a:p>
            <a:r>
              <a:rPr lang="en-US" dirty="0" smtClean="0"/>
              <a:t>Longer growing seasons</a:t>
            </a:r>
          </a:p>
          <a:p>
            <a:pPr lvl="1"/>
            <a:r>
              <a:rPr lang="en-US" dirty="0" smtClean="0"/>
              <a:t>Evidence of </a:t>
            </a:r>
            <a:r>
              <a:rPr lang="en-US" dirty="0" err="1" smtClean="0"/>
              <a:t>phenological</a:t>
            </a:r>
            <a:r>
              <a:rPr lang="en-US" dirty="0" smtClean="0"/>
              <a:t> shifts</a:t>
            </a:r>
          </a:p>
          <a:p>
            <a:pPr lvl="2"/>
            <a:r>
              <a:rPr lang="en-US" dirty="0" smtClean="0"/>
              <a:t>Meta-analysis</a:t>
            </a:r>
          </a:p>
          <a:p>
            <a:pPr lvl="2"/>
            <a:r>
              <a:rPr lang="en-US" dirty="0" smtClean="0"/>
              <a:t>677 species (&gt;400 plant spp.)</a:t>
            </a:r>
          </a:p>
          <a:p>
            <a:pPr lvl="2"/>
            <a:r>
              <a:rPr lang="en-US" dirty="0" smtClean="0"/>
              <a:t>87% shifted in direction expected by climate change</a:t>
            </a:r>
          </a:p>
          <a:p>
            <a:r>
              <a:rPr lang="en-US" dirty="0" smtClean="0"/>
              <a:t>Increased precipitation in some regions</a:t>
            </a:r>
          </a:p>
          <a:p>
            <a:pPr lvl="1"/>
            <a:r>
              <a:rPr lang="en-US" dirty="0" smtClean="0"/>
              <a:t>Precipitation has increased in the 20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</a:p>
          <a:p>
            <a:pPr lvl="2"/>
            <a:r>
              <a:rPr lang="en-US" dirty="0" smtClean="0"/>
              <a:t>Not a uniform increase</a:t>
            </a:r>
          </a:p>
          <a:p>
            <a:pPr lvl="2"/>
            <a:r>
              <a:rPr lang="en-US" dirty="0" smtClean="0"/>
              <a:t>Wet areas have gotten wetter, dry areas drier</a:t>
            </a:r>
          </a:p>
          <a:p>
            <a:pPr lvl="2"/>
            <a:r>
              <a:rPr lang="en-US" dirty="0" smtClean="0"/>
              <a:t>Increases in high latitudes</a:t>
            </a:r>
          </a:p>
          <a:p>
            <a:pPr lvl="2"/>
            <a:r>
              <a:rPr lang="en-US" dirty="0" smtClean="0"/>
              <a:t>Greater variability in equatorial regions</a:t>
            </a:r>
          </a:p>
          <a:p>
            <a:pPr lvl="1"/>
            <a:r>
              <a:rPr lang="en-US" dirty="0" smtClean="0"/>
              <a:t>Variability in future projections is high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CO</a:t>
            </a:r>
            <a:r>
              <a:rPr lang="en-US" baseline="-25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 fertilization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Increased photosynthesis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Reduced </a:t>
            </a:r>
            <a:r>
              <a:rPr lang="en-US" dirty="0" err="1" smtClean="0">
                <a:solidFill>
                  <a:srgbClr val="000000"/>
                </a:solidFill>
              </a:rPr>
              <a:t>stomatal</a:t>
            </a:r>
            <a:r>
              <a:rPr lang="en-US" dirty="0" smtClean="0">
                <a:solidFill>
                  <a:srgbClr val="000000"/>
                </a:solidFill>
              </a:rPr>
              <a:t> conductance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Increased water use efficiency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Potential increases in NPP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Potential increases in soil inputs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Increased foraging and </a:t>
            </a:r>
            <a:r>
              <a:rPr lang="en-US" dirty="0" err="1" smtClean="0">
                <a:solidFill>
                  <a:srgbClr val="000000"/>
                </a:solidFill>
              </a:rPr>
              <a:t>voltinism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Minimum temps increasing 2x rate of maximum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Affecting broad suite of organisms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Positive effects on species such as </a:t>
            </a:r>
            <a:r>
              <a:rPr lang="en-US" dirty="0" err="1" smtClean="0">
                <a:solidFill>
                  <a:srgbClr val="000000"/>
                </a:solidFill>
              </a:rPr>
              <a:t>Karner</a:t>
            </a:r>
            <a:r>
              <a:rPr lang="en-US" dirty="0" smtClean="0">
                <a:solidFill>
                  <a:srgbClr val="000000"/>
                </a:solidFill>
              </a:rPr>
              <a:t> Blue Butterfly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3B269-5A64-2042-A710-DD9B264C000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404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These are samples</a:t>
            </a:r>
            <a:r>
              <a:rPr lang="en-US" baseline="0" dirty="0" smtClean="0"/>
              <a:t> – much more in </a:t>
            </a:r>
            <a:r>
              <a:rPr lang="en-US" baseline="0" dirty="0" err="1" smtClean="0"/>
              <a:t>Ch</a:t>
            </a:r>
            <a:r>
              <a:rPr lang="en-US" baseline="0" dirty="0" smtClean="0"/>
              <a:t> 5 of vulnerability assessment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Paper </a:t>
            </a:r>
            <a:r>
              <a:rPr 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birch</a:t>
            </a:r>
            <a:r>
              <a:rPr lang="en-US" smtClean="0"/>
              <a:t> </a:t>
            </a:r>
            <a:r>
              <a:rPr 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0.87 to </a:t>
            </a:r>
            <a:r>
              <a:rPr lang="en-US" smtClean="0"/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0.23</a:t>
            </a:r>
            <a:r>
              <a:rPr lang="en-US" dirty="0" smtClean="0"/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Lg. Dec.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3F6CA-CCB6-4D6F-AB83-60D56C5A2B7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207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3B269-5A64-2042-A710-DD9B264C0002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631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3B269-5A64-2042-A710-DD9B264C0002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631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These are samples</a:t>
            </a:r>
            <a:r>
              <a:rPr lang="en-US" baseline="0" dirty="0" smtClean="0"/>
              <a:t> – much more in </a:t>
            </a:r>
            <a:r>
              <a:rPr lang="en-US" baseline="0" dirty="0" err="1" smtClean="0"/>
              <a:t>Ch</a:t>
            </a:r>
            <a:r>
              <a:rPr lang="en-US" baseline="0" dirty="0" smtClean="0"/>
              <a:t> 5 of vulnerability assessment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Paper </a:t>
            </a:r>
            <a:r>
              <a:rPr 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birch</a:t>
            </a:r>
            <a:r>
              <a:rPr lang="en-US" smtClean="0"/>
              <a:t> </a:t>
            </a:r>
            <a:r>
              <a:rPr 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0.87 to </a:t>
            </a:r>
            <a:r>
              <a:rPr lang="en-US" smtClean="0"/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0.23</a:t>
            </a:r>
            <a:r>
              <a:rPr lang="en-US" dirty="0" smtClean="0"/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Lg. Dec.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3F6CA-CCB6-4D6F-AB83-60D56C5A2B7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207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These are samples</a:t>
            </a:r>
            <a:r>
              <a:rPr lang="en-US" baseline="0" dirty="0" smtClean="0"/>
              <a:t> – much more in </a:t>
            </a:r>
            <a:r>
              <a:rPr lang="en-US" baseline="0" dirty="0" err="1" smtClean="0"/>
              <a:t>Ch</a:t>
            </a:r>
            <a:r>
              <a:rPr lang="en-US" baseline="0" dirty="0" smtClean="0"/>
              <a:t> 5 of vulnerability assessment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Paper </a:t>
            </a:r>
            <a:r>
              <a:rPr 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birch</a:t>
            </a:r>
            <a:r>
              <a:rPr lang="en-US" smtClean="0"/>
              <a:t> </a:t>
            </a:r>
            <a:r>
              <a:rPr lang="en-US" sz="1200" b="0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0.87 to </a:t>
            </a:r>
            <a:r>
              <a:rPr lang="en-US" smtClean="0"/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0.23</a:t>
            </a:r>
            <a:r>
              <a:rPr lang="en-US" dirty="0" smtClean="0"/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Lg. Dec.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3F6CA-CCB6-4D6F-AB83-60D56C5A2B7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1207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3B269-5A64-2042-A710-DD9B264C0002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698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91637B-4A3D-4A77-B2E7-19299A2092ED}" type="slidenum">
              <a:rPr lang="en-US">
                <a:latin typeface="Arial" charset="0"/>
              </a:rPr>
              <a:pPr/>
              <a:t>5</a:t>
            </a:fld>
            <a:endParaRPr lang="en-US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Winter and Spring = warming!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Summer and Fall</a:t>
            </a:r>
            <a:r>
              <a:rPr lang="en-US" baseline="0" dirty="0" smtClean="0">
                <a:latin typeface="Arial" charset="0"/>
              </a:rPr>
              <a:t> = warming, but not by as much </a:t>
            </a:r>
          </a:p>
          <a:p>
            <a:pPr eaLnBrk="1" hangingPunct="1"/>
            <a:endParaRPr lang="en-US" baseline="0" dirty="0" smtClean="0">
              <a:latin typeface="Arial" charset="0"/>
            </a:endParaRPr>
          </a:p>
          <a:p>
            <a:pPr eaLnBrk="1" hangingPunct="1"/>
            <a:r>
              <a:rPr lang="en-US" baseline="0" dirty="0" smtClean="0">
                <a:latin typeface="Arial" charset="0"/>
              </a:rPr>
              <a:t>Minimum temps increasing faster than max temps for all seasons</a:t>
            </a:r>
          </a:p>
          <a:p>
            <a:pPr eaLnBrk="1" hangingPunct="1"/>
            <a:endParaRPr lang="en-US" baseline="0" dirty="0" smtClean="0">
              <a:latin typeface="Arial" charset="0"/>
            </a:endParaRPr>
          </a:p>
          <a:p>
            <a:pPr eaLnBrk="1" hangingPunct="1"/>
            <a:r>
              <a:rPr lang="en-US" baseline="0" dirty="0" smtClean="0">
                <a:latin typeface="Arial" charset="0"/>
              </a:rPr>
              <a:t>Annual change = 1.4 f…..min = 2.2 F</a:t>
            </a:r>
          </a:p>
          <a:p>
            <a:pPr eaLnBrk="1" hangingPunct="1"/>
            <a:endParaRPr lang="en-US" baseline="0" dirty="0" smtClean="0">
              <a:latin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charset="0"/>
              </a:rPr>
              <a:t>What do you notice about here?</a:t>
            </a:r>
          </a:p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6673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aseline="0" dirty="0" smtClean="0"/>
              <a:t>Just a teaser of results – again, these are broad determinations for broad forest types across the whole assessment area.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Draft in prep right now. </a:t>
            </a:r>
          </a:p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 upon information from Vulnerability Assessment, but ALSO your own knowledge, local land ownership conditions, management goals and objectives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0DF2C5-4C19-4131-8F1D-1531EEF3175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5213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Century Schoolbook" pitchFamily="18" charset="0"/>
                <a:ea typeface="+mn-ea"/>
                <a:cs typeface="+mn-cs"/>
              </a:rPr>
              <a:t>Both can help reduce negative</a:t>
            </a:r>
            <a:r>
              <a:rPr lang="en-US" sz="1200" kern="1200" baseline="0" dirty="0" smtClean="0">
                <a:solidFill>
                  <a:schemeClr val="tx1"/>
                </a:solidFill>
                <a:latin typeface="Century Schoolbook" pitchFamily="18" charset="0"/>
                <a:ea typeface="+mn-ea"/>
                <a:cs typeface="+mn-cs"/>
              </a:rPr>
              <a:t> impacts!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latin typeface="Century Schoolbook" pitchFamily="18" charset="0"/>
              <a:ea typeface="+mn-ea"/>
              <a:cs typeface="+mn-cs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Century Schoolbook" pitchFamily="18" charset="0"/>
              <a:ea typeface="+mn-ea"/>
              <a:cs typeface="+mn-cs"/>
            </a:endParaRP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44741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Maness, T.C. 2009. Forest Management and Climate Change Mitigation: Good Policy Requires Careful Thought. Journal of Forestry. 107: 119-124.</a:t>
            </a:r>
          </a:p>
          <a:p>
            <a:pPr>
              <a:buFontTx/>
              <a:buChar char="•"/>
            </a:pPr>
            <a:r>
              <a:rPr lang="en-US" smtClean="0"/>
              <a:t>IPCC = M. L. Parry, O. F. Canziani, J. P. Palutikof, P. J. van der Linden and C. E. Hanson, eds. Climate Change 2007: Impacts, Adaptation and Vulnerability. Contribution of Working Group II to the Fourth Assessment Report of the Intergovernmental Panel on Climate Change. Cambridge, UK: Cambridge University Press.</a:t>
            </a: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D114BB2-7B25-47A9-B3F3-FDDDFC99AEB2}" type="slidenum">
              <a:rPr lang="fr-CA" smtClean="0"/>
              <a:pPr/>
              <a:t>51</a:t>
            </a:fld>
            <a:endParaRPr lang="fr-CA" smtClean="0"/>
          </a:p>
        </p:txBody>
      </p:sp>
    </p:spTree>
    <p:extLst>
      <p:ext uri="{BB962C8B-B14F-4D97-AF65-F5344CB8AC3E}">
        <p14:creationId xmlns:p14="http://schemas.microsoft.com/office/powerpoint/2010/main" val="7242473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7501263-F9A2-4ADD-A522-5AC22F37E0D5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147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060EB7-6DBE-4308-94EA-518AADEBB042}" type="slidenum">
              <a:rPr lang="fr-CA" smtClean="0"/>
              <a:pPr>
                <a:defRPr/>
              </a:pPr>
              <a:t>59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096015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060EB7-6DBE-4308-94EA-518AADEBB042}" type="slidenum">
              <a:rPr lang="fr-CA" smtClean="0"/>
              <a:pPr>
                <a:defRPr/>
              </a:pPr>
              <a:t>60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863038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757FB64-9C3A-43FC-9B5E-82C6D94D2FC2}" type="slidenum">
              <a:rPr lang="fr-CA" smtClean="0">
                <a:latin typeface="Calibri" pitchFamily="34" charset="0"/>
              </a:rPr>
              <a:pPr eaLnBrk="1" hangingPunct="1"/>
              <a:t>61</a:t>
            </a:fld>
            <a:endParaRPr lang="fr-CA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52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91637B-4A3D-4A77-B2E7-19299A2092ED}" type="slidenum">
              <a:rPr lang="en-US">
                <a:latin typeface="Arial" charset="0"/>
              </a:rPr>
              <a:pPr/>
              <a:t>8</a:t>
            </a:fld>
            <a:endParaRPr lang="en-US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Winter and Spring = warming!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Summer and Fall</a:t>
            </a:r>
            <a:r>
              <a:rPr lang="en-US" baseline="0" dirty="0" smtClean="0">
                <a:latin typeface="Arial" charset="0"/>
              </a:rPr>
              <a:t> = warming, but not by as much </a:t>
            </a:r>
          </a:p>
          <a:p>
            <a:pPr eaLnBrk="1" hangingPunct="1"/>
            <a:endParaRPr lang="en-US" baseline="0" dirty="0" smtClean="0">
              <a:latin typeface="Arial" charset="0"/>
            </a:endParaRPr>
          </a:p>
          <a:p>
            <a:pPr eaLnBrk="1" hangingPunct="1"/>
            <a:r>
              <a:rPr lang="en-US" baseline="0" dirty="0" smtClean="0">
                <a:latin typeface="Arial" charset="0"/>
              </a:rPr>
              <a:t>Minimum temps increasing faster than max temps for all seasons</a:t>
            </a:r>
          </a:p>
          <a:p>
            <a:pPr eaLnBrk="1" hangingPunct="1"/>
            <a:endParaRPr lang="en-US" baseline="0" dirty="0" smtClean="0">
              <a:latin typeface="Arial" charset="0"/>
            </a:endParaRPr>
          </a:p>
          <a:p>
            <a:pPr eaLnBrk="1" hangingPunct="1"/>
            <a:r>
              <a:rPr lang="en-US" baseline="0" dirty="0" smtClean="0">
                <a:latin typeface="Arial" charset="0"/>
              </a:rPr>
              <a:t>Annual change = 1.4 f…..min = 2.2 F</a:t>
            </a:r>
          </a:p>
          <a:p>
            <a:pPr eaLnBrk="1" hangingPunct="1"/>
            <a:endParaRPr lang="en-US" baseline="0" dirty="0" smtClean="0">
              <a:latin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charset="0"/>
              </a:rPr>
              <a:t>What do you notice about here?</a:t>
            </a:r>
          </a:p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140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Substantial inter-annual fluctuation</a:t>
            </a:r>
          </a:p>
          <a:p>
            <a:r>
              <a:rPr lang="en-US" dirty="0" smtClean="0"/>
              <a:t>Geographic variation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29290-BB3D-4FC9-B7CB-706D29EEAC3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13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91637B-4A3D-4A77-B2E7-19299A2092ED}" type="slidenum">
              <a:rPr lang="en-US">
                <a:latin typeface="Arial" charset="0"/>
              </a:rPr>
              <a:pPr/>
              <a:t>10</a:t>
            </a:fld>
            <a:endParaRPr lang="en-US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Summer and Fall – wetter! 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Winter and Spring – wetter, but not by as much. </a:t>
            </a: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r>
              <a:rPr lang="en-US" dirty="0" smtClean="0">
                <a:latin typeface="Arial" charset="0"/>
              </a:rPr>
              <a:t>What do you notice about the North Shore and up around GM?</a:t>
            </a:r>
          </a:p>
        </p:txBody>
      </p:sp>
    </p:spTree>
    <p:extLst>
      <p:ext uri="{BB962C8B-B14F-4D97-AF65-F5344CB8AC3E}">
        <p14:creationId xmlns:p14="http://schemas.microsoft.com/office/powerpoint/2010/main" val="2750230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C2B392-0147-41AE-A088-C04FF153CC31}" type="slidenum">
              <a:rPr lang="en-US">
                <a:latin typeface="Arial" charset="0"/>
              </a:rPr>
              <a:pPr/>
              <a:t>11</a:t>
            </a:fld>
            <a:endParaRPr lang="en-US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Hydrologic cycle is becoming more episodic,</a:t>
            </a:r>
            <a:r>
              <a:rPr lang="en-US" baseline="0" dirty="0" smtClean="0">
                <a:latin typeface="Arial" charset="0"/>
              </a:rPr>
              <a:t> more </a:t>
            </a:r>
            <a:r>
              <a:rPr lang="en-US" baseline="0" dirty="0" err="1" smtClean="0">
                <a:latin typeface="Arial" charset="0"/>
              </a:rPr>
              <a:t>precip</a:t>
            </a:r>
            <a:r>
              <a:rPr lang="en-US" baseline="0" dirty="0" smtClean="0">
                <a:latin typeface="Arial" charset="0"/>
              </a:rPr>
              <a:t> delivered in intense storms</a:t>
            </a:r>
          </a:p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500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91637B-4A3D-4A77-B2E7-19299A2092ED}" type="slidenum">
              <a:rPr lang="en-US">
                <a:latin typeface="Arial" charset="0"/>
              </a:rPr>
              <a:pPr/>
              <a:t>12</a:t>
            </a:fld>
            <a:endParaRPr lang="en-US">
              <a:latin typeface="Arial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Winter and Spring = warming!</a:t>
            </a:r>
          </a:p>
          <a:p>
            <a:pPr eaLnBrk="1" hangingPunct="1"/>
            <a:r>
              <a:rPr lang="en-US" dirty="0" smtClean="0">
                <a:latin typeface="Arial" charset="0"/>
              </a:rPr>
              <a:t>Summer and Fall</a:t>
            </a:r>
            <a:r>
              <a:rPr lang="en-US" baseline="0" dirty="0" smtClean="0">
                <a:latin typeface="Arial" charset="0"/>
              </a:rPr>
              <a:t> = warming, but not by as much </a:t>
            </a:r>
          </a:p>
          <a:p>
            <a:pPr eaLnBrk="1" hangingPunct="1"/>
            <a:endParaRPr lang="en-US" baseline="0" dirty="0" smtClean="0">
              <a:latin typeface="Arial" charset="0"/>
            </a:endParaRPr>
          </a:p>
          <a:p>
            <a:pPr eaLnBrk="1" hangingPunct="1"/>
            <a:r>
              <a:rPr lang="en-US" baseline="0" dirty="0" smtClean="0">
                <a:latin typeface="Arial" charset="0"/>
              </a:rPr>
              <a:t>Minimum temps increasing faster than max temps for all seasons</a:t>
            </a:r>
          </a:p>
          <a:p>
            <a:pPr eaLnBrk="1" hangingPunct="1"/>
            <a:endParaRPr lang="en-US" baseline="0" dirty="0" smtClean="0">
              <a:latin typeface="Arial" charset="0"/>
            </a:endParaRPr>
          </a:p>
          <a:p>
            <a:pPr eaLnBrk="1" hangingPunct="1"/>
            <a:r>
              <a:rPr lang="en-US" baseline="0" dirty="0" smtClean="0">
                <a:latin typeface="Arial" charset="0"/>
              </a:rPr>
              <a:t>Annual change = 1.4 f…..min = 2.2 F</a:t>
            </a:r>
          </a:p>
          <a:p>
            <a:pPr eaLnBrk="1" hangingPunct="1"/>
            <a:endParaRPr lang="en-US" baseline="0" dirty="0" smtClean="0">
              <a:latin typeface="Arial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charset="0"/>
              </a:rPr>
              <a:t>What do you notice about here?</a:t>
            </a:r>
          </a:p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989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Hundreds</a:t>
            </a:r>
            <a:r>
              <a:rPr lang="en-US" baseline="0" dirty="0" smtClean="0"/>
              <a:t> of lines of evidence – climate shift is real, and it’s having meaningful consequences.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Other examples on the info sheets Steve put up around the room.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53F6CA-CCB6-4D6F-AB83-60D56C5A2B7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59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7/15/2016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rgbClr val="8BA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7/15/2016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7/15/2016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820A8-E9DE-4435-92B0-9EA3361D6BBB}" type="datetimeFigureOut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7/15/2016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4FDE-1B07-4010-B0F1-9B97D697FFD5}" type="slidenum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679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4456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820A8-E9DE-4435-92B0-9EA3361D6BBB}" type="datetimeFigureOut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7/15/2016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4FDE-1B07-4010-B0F1-9B97D697FFD5}" type="slidenum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553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820A8-E9DE-4435-92B0-9EA3361D6BBB}" type="datetimeFigureOut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7/15/2016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4FDE-1B07-4010-B0F1-9B97D697FFD5}" type="slidenum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82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820A8-E9DE-4435-92B0-9EA3361D6BBB}" type="datetimeFigureOut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7/15/2016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4FDE-1B07-4010-B0F1-9B97D697FFD5}" type="slidenum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686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820A8-E9DE-4435-92B0-9EA3361D6BBB}" type="datetimeFigureOut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7/15/2016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4FDE-1B07-4010-B0F1-9B97D697FFD5}" type="slidenum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350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820A8-E9DE-4435-92B0-9EA3361D6BBB}" type="datetimeFigureOut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7/15/2016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4FDE-1B07-4010-B0F1-9B97D697FFD5}" type="slidenum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269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820A8-E9DE-4435-92B0-9EA3361D6BBB}" type="datetimeFigureOut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7/15/2016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4FDE-1B07-4010-B0F1-9B97D697FFD5}" type="slidenum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399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820A8-E9DE-4435-92B0-9EA3361D6BBB}" type="datetimeFigureOut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7/15/2016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4FDE-1B07-4010-B0F1-9B97D697FFD5}" type="slidenum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184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7/15/2016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820A8-E9DE-4435-92B0-9EA3361D6BBB}" type="datetimeFigureOut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7/15/2016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4FDE-1B07-4010-B0F1-9B97D697FFD5}" type="slidenum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9460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820A8-E9DE-4435-92B0-9EA3361D6BBB}" type="datetimeFigureOut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7/15/2016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4FDE-1B07-4010-B0F1-9B97D697FFD5}" type="slidenum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34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820A8-E9DE-4435-92B0-9EA3361D6BBB}" type="datetimeFigureOut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7/15/2016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44FDE-1B07-4010-B0F1-9B97D697FFD5}" type="slidenum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217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>
                <a:solidFill>
                  <a:srgbClr val="8BA56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7/15/2016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7/15/2016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rgbClr val="8BA56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rgbClr val="8BA56E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7/15/2016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rgbClr val="8BA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7/15/2016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7/15/2016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7/15/2016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rgbClr val="8BA5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pPr/>
              <a:t>7/15/2016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59616"/>
            <a:ext cx="8229600" cy="834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900" y="1316038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51A0C47-018D-4460-B945-BFF7981B6CA6}" type="datetimeFigureOut">
              <a:rPr lang="en-US" smtClean="0"/>
              <a:pPr/>
              <a:t>7/15/2016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9C1F5A0A-F6FC-4FFD-9B49-0DA869721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1"/>
          </a:solidFill>
          <a:latin typeface="Candara"/>
          <a:ea typeface="+mj-ea"/>
          <a:cs typeface="Candara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Candara"/>
          <a:ea typeface="+mn-ea"/>
          <a:cs typeface="Candara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Candara"/>
          <a:ea typeface="+mn-ea"/>
          <a:cs typeface="Candara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Candara"/>
          <a:ea typeface="+mn-ea"/>
          <a:cs typeface="Candara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Candara"/>
          <a:ea typeface="+mn-ea"/>
          <a:cs typeface="Candara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Candara"/>
          <a:ea typeface="+mn-ea"/>
          <a:cs typeface="Candara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820A8-E9DE-4435-92B0-9EA3361D6BBB}" type="datetimeFigureOut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7/15/2016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44FDE-1B07-4010-B0F1-9B97D697FFD5}" type="slidenum">
              <a:rPr lang="en-US" smtClean="0">
                <a:solidFill>
                  <a:srgbClr val="2F2B2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2F2B2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794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Eras Demi ITC" pitchFamily="34" charset="0"/>
          <a:ea typeface="+mj-ea"/>
          <a:cs typeface="+mj-cs"/>
        </a:defRPr>
      </a:lvl1pPr>
    </p:titleStyle>
    <p:bodyStyle>
      <a:lvl1pPr marL="233363" indent="-233363" algn="l" defTabSz="914400" rtl="0" eaLnBrk="1" latinLnBrk="0" hangingPunct="1">
        <a:spcBef>
          <a:spcPct val="20000"/>
        </a:spcBef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7" Type="http://schemas.openxmlformats.org/officeDocument/2006/relationships/image" Target="../media/image1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tiff"/><Relationship Id="rId4" Type="http://schemas.openxmlformats.org/officeDocument/2006/relationships/image" Target="../media/image26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tiff"/><Relationship Id="rId4" Type="http://schemas.openxmlformats.org/officeDocument/2006/relationships/image" Target="../media/image26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emf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image" Target="../media/image61.jpeg"/><Relationship Id="rId7" Type="http://schemas.openxmlformats.org/officeDocument/2006/relationships/image" Target="../media/image65.wmf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gif"/><Relationship Id="rId5" Type="http://schemas.openxmlformats.org/officeDocument/2006/relationships/image" Target="../media/image63.wmf"/><Relationship Id="rId4" Type="http://schemas.openxmlformats.org/officeDocument/2006/relationships/image" Target="../media/image62.jpeg"/><Relationship Id="rId9" Type="http://schemas.openxmlformats.org/officeDocument/2006/relationships/image" Target="../media/image67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s.fed.us/ccrc/carboncourse/" TargetMode="Externa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limateframework.org/" TargetMode="External"/><Relationship Id="rId4" Type="http://schemas.openxmlformats.org/officeDocument/2006/relationships/image" Target="../media/image8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rs.fs.fed.us/pubs/40543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rs.fs.fed.us/pubs/40543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cci.wisc.edu/" TargetMode="External"/><Relationship Id="rId2" Type="http://schemas.openxmlformats.org/officeDocument/2006/relationships/hyperlink" Target="http://www.forestadaptation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janowiak02@fs.fed.us" TargetMode="External"/><Relationship Id="rId5" Type="http://schemas.openxmlformats.org/officeDocument/2006/relationships/hyperlink" Target="http://www.fs.fed.us/ccrc" TargetMode="External"/><Relationship Id="rId4" Type="http://schemas.openxmlformats.org/officeDocument/2006/relationships/hyperlink" Target="http://www.climatewisconsin.org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0"/>
            <a:ext cx="9143998" cy="6858000"/>
          </a:xfrm>
          <a:prstGeom prst="rect">
            <a:avLst/>
          </a:prstGeom>
          <a:gradFill>
            <a:gsLst>
              <a:gs pos="0">
                <a:schemeClr val="bg1">
                  <a:alpha val="10000"/>
                </a:schemeClr>
              </a:gs>
              <a:gs pos="26000">
                <a:schemeClr val="bg1">
                  <a:lumMod val="95000"/>
                  <a:alpha val="20000"/>
                </a:schemeClr>
              </a:gs>
              <a:gs pos="95000">
                <a:schemeClr val="bg1">
                  <a:lumMod val="50000"/>
                  <a:alpha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676400"/>
            <a:ext cx="8077200" cy="28956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Wisconsin’s Forests in a Changing Climate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88" y="5172497"/>
            <a:ext cx="5533489" cy="1075903"/>
          </a:xfrm>
        </p:spPr>
        <p:txBody>
          <a:bodyPr>
            <a:no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Maria </a:t>
            </a:r>
            <a:r>
              <a:rPr lang="en-US" sz="2000" dirty="0" smtClean="0">
                <a:solidFill>
                  <a:schemeClr val="bg1"/>
                </a:solidFill>
              </a:rPr>
              <a:t>Janowiak </a:t>
            </a:r>
          </a:p>
          <a:p>
            <a:pPr algn="l"/>
            <a:r>
              <a:rPr lang="en-US" sz="2000" dirty="0" smtClean="0">
                <a:solidFill>
                  <a:schemeClr val="bg1"/>
                </a:solidFill>
              </a:rPr>
              <a:t>Chris Swanston, </a:t>
            </a:r>
            <a:r>
              <a:rPr lang="en-US" sz="2000" dirty="0">
                <a:solidFill>
                  <a:schemeClr val="bg1"/>
                </a:solidFill>
              </a:rPr>
              <a:t>Stephen Handler, Leslie </a:t>
            </a:r>
            <a:r>
              <a:rPr lang="en-US" sz="2000" dirty="0" smtClean="0">
                <a:solidFill>
                  <a:schemeClr val="bg1"/>
                </a:solidFill>
              </a:rPr>
              <a:t>Brandt, Patricia Butler, and Danielle Shannon 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86600" y="5287953"/>
            <a:ext cx="1752600" cy="140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76" y="6258580"/>
            <a:ext cx="41422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www.forestadaptation.org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7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F:\WORK-Active\Projects\CCRF\EVAS - V2\WISCONSIN EVAS2\C.3\1901-2011 Change\Newest maps\1901_2011_ppt_packer_pval.tiff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7145" y="3886200"/>
            <a:ext cx="3329233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F:\WORK-Active\Projects\CCRF\EVAS - V2\WISCONSIN EVAS2\C.3\1901-2011 Change\Newest maps\1901_2011_ppt_packer_pval.tiff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4400" y="3886200"/>
            <a:ext cx="314927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F:\WORK-Active\Projects\CCRF\EVAS - V2\WISCONSIN EVAS2\C.3\1901-2011 Change\Newest maps\1901_2011_ppt_packer_pval.tiff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7103" y="1204890"/>
            <a:ext cx="314927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F:\WORK-Active\Projects\CCRF\EVAS - V2\WISCONSIN EVAS2\C.3\1901-2011 Change\Newest maps\1901_2011_ppt_packer_pval.tiff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0601" y="1197270"/>
            <a:ext cx="3149275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660232" y="6550223"/>
            <a:ext cx="2664296" cy="30777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www.climatewizard.org</a:t>
            </a:r>
            <a:endParaRPr lang="en-US" b="1" i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5"/>
          <p:cNvSpPr txBox="1"/>
          <p:nvPr/>
        </p:nvSpPr>
        <p:spPr>
          <a:xfrm>
            <a:off x="152400" y="2642242"/>
            <a:ext cx="1028700" cy="58477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Winter (Dec-Feb)</a:t>
            </a:r>
            <a:endParaRPr lang="en-US" sz="1200" b="1" dirty="0"/>
          </a:p>
        </p:txBody>
      </p:sp>
      <p:sp>
        <p:nvSpPr>
          <p:cNvPr id="28" name="Forme 1"/>
          <p:cNvSpPr>
            <a:spLocks/>
          </p:cNvSpPr>
          <p:nvPr/>
        </p:nvSpPr>
        <p:spPr bwMode="auto">
          <a:xfrm>
            <a:off x="71010" y="457200"/>
            <a:ext cx="8929718" cy="747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defTabSz="-13873163"/>
            <a:endParaRPr lang="fr-CA" sz="3400" b="1" dirty="0">
              <a:latin typeface="+mj-lt"/>
            </a:endParaRPr>
          </a:p>
        </p:txBody>
      </p:sp>
      <p:sp>
        <p:nvSpPr>
          <p:cNvPr id="27" name="TextBox 9"/>
          <p:cNvSpPr txBox="1"/>
          <p:nvPr/>
        </p:nvSpPr>
        <p:spPr>
          <a:xfrm>
            <a:off x="3876277" y="2730254"/>
            <a:ext cx="1152128" cy="58477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Spring (Mar-May)</a:t>
            </a:r>
            <a:endParaRPr lang="en-US" sz="1200" b="1" dirty="0"/>
          </a:p>
        </p:txBody>
      </p:sp>
      <p:sp>
        <p:nvSpPr>
          <p:cNvPr id="18" name="TextBox 8"/>
          <p:cNvSpPr txBox="1"/>
          <p:nvPr/>
        </p:nvSpPr>
        <p:spPr>
          <a:xfrm>
            <a:off x="152400" y="5058192"/>
            <a:ext cx="1118284" cy="58477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Summer (Jun-Aug)</a:t>
            </a:r>
            <a:endParaRPr lang="en-US" sz="1200" b="1" dirty="0"/>
          </a:p>
        </p:txBody>
      </p:sp>
      <p:sp>
        <p:nvSpPr>
          <p:cNvPr id="17" name="TextBox 7"/>
          <p:cNvSpPr txBox="1"/>
          <p:nvPr/>
        </p:nvSpPr>
        <p:spPr>
          <a:xfrm>
            <a:off x="3939083" y="5077659"/>
            <a:ext cx="1026515" cy="58477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Fall </a:t>
            </a:r>
          </a:p>
          <a:p>
            <a:r>
              <a:rPr lang="en-US" sz="1600" b="1" dirty="0"/>
              <a:t>(Sep-Nov)</a:t>
            </a:r>
            <a:endParaRPr lang="en-US" sz="1200" b="1" dirty="0"/>
          </a:p>
        </p:txBody>
      </p:sp>
      <p:pic>
        <p:nvPicPr>
          <p:cNvPr id="13" name="Picture 3" descr="F:\WORK-Active\Projects\CCRF\EVAS - V2\WISCONSIN EVAS2\C.3\1901-2011 Change\Newest maps\1901_2011_ppt_packer_pval.tiff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87640" y="2446351"/>
            <a:ext cx="1371600" cy="372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848600" y="1644451"/>
            <a:ext cx="1219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1901-2011 </a:t>
            </a:r>
            <a:r>
              <a:rPr lang="en-US" sz="1400" dirty="0" err="1" smtClean="0"/>
              <a:t>precip</a:t>
            </a:r>
            <a:r>
              <a:rPr lang="en-US" sz="1400" dirty="0" smtClean="0"/>
              <a:t> change (inches)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Precipitation </a:t>
            </a:r>
            <a:r>
              <a:rPr lang="en-US" dirty="0" smtClean="0"/>
              <a:t>changes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51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152400" y="1204890"/>
            <a:ext cx="8208912" cy="10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400" kern="0" dirty="0" smtClean="0">
                <a:latin typeface="Tahoma" pitchFamily="34" charset="0"/>
              </a:rPr>
              <a:t>Frequency of 3”+ rainstorms</a:t>
            </a:r>
            <a:endParaRPr lang="en-US" sz="2400" kern="0" dirty="0">
              <a:latin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151171" y="6324600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Saunders 2012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4120284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2133600"/>
            <a:ext cx="412028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832041" y="1671935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Wisconsin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241946" y="1629717"/>
            <a:ext cx="1846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Michigan</a:t>
            </a:r>
            <a:endParaRPr lang="en-US" sz="2400" b="1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Extreme events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75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rme 1"/>
          <p:cNvSpPr>
            <a:spLocks/>
          </p:cNvSpPr>
          <p:nvPr/>
        </p:nvSpPr>
        <p:spPr bwMode="auto">
          <a:xfrm>
            <a:off x="152400" y="457200"/>
            <a:ext cx="8929718" cy="747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defTabSz="-13873163"/>
            <a:endParaRPr lang="fr-CA" sz="3400" b="1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Other Observed Changes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1316037"/>
            <a:ext cx="8229600" cy="523418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Other evidence that the regional climate is changing includes ___________.</a:t>
            </a:r>
            <a:endParaRPr lang="en-US" sz="3600" dirty="0"/>
          </a:p>
          <a:p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7738280" y="0"/>
            <a:ext cx="1351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3/5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85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Observed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Growing season shifts</a:t>
            </a:r>
          </a:p>
          <a:p>
            <a:r>
              <a:rPr lang="en-US" dirty="0" smtClean="0"/>
              <a:t>Lake ice</a:t>
            </a:r>
          </a:p>
          <a:p>
            <a:r>
              <a:rPr lang="en-US" dirty="0" smtClean="0"/>
              <a:t>Snowfall patterns</a:t>
            </a:r>
          </a:p>
          <a:p>
            <a:r>
              <a:rPr lang="en-US" dirty="0" smtClean="0"/>
              <a:t>Migration events</a:t>
            </a:r>
          </a:p>
          <a:p>
            <a:r>
              <a:rPr lang="en-US" dirty="0" smtClean="0"/>
              <a:t>Others?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47006" y="5876495"/>
            <a:ext cx="3269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Candara" pitchFamily="34" charset="0"/>
              </a:rPr>
              <a:t>Arrive 29 days earlier</a:t>
            </a:r>
            <a:endParaRPr lang="en-US" sz="2000" i="1" dirty="0">
              <a:latin typeface="Candara" pitchFamily="34" charset="0"/>
            </a:endParaRPr>
          </a:p>
        </p:txBody>
      </p:sp>
      <p:pic>
        <p:nvPicPr>
          <p:cNvPr id="9" name="Picture 3" descr="Sylvania01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4513" y="1875519"/>
            <a:ext cx="3282287" cy="2203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653676" y="4079226"/>
            <a:ext cx="2938891" cy="40011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Candara" pitchFamily="34" charset="0"/>
              </a:rPr>
              <a:t>Has leaves 11 more days</a:t>
            </a:r>
            <a:endParaRPr lang="en-US" sz="2000" i="1" dirty="0">
              <a:latin typeface="Candara" pitchFamily="34" charset="0"/>
            </a:endParaRPr>
          </a:p>
        </p:txBody>
      </p:sp>
      <p:pic>
        <p:nvPicPr>
          <p:cNvPr id="11" name="Picture 4" descr="http://www.fws.gov/willamettevalley/ccp/Refuge_photos/Canada%20Geese%20D0006_compressed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0654" y="3824245"/>
            <a:ext cx="2993022" cy="205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02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544" y="1942186"/>
            <a:ext cx="85162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 smtClean="0">
                <a:solidFill>
                  <a:schemeClr val="accent3">
                    <a:lumMod val="75000"/>
                  </a:schemeClr>
                </a:solidFill>
                <a:latin typeface="Candara" pitchFamily="34" charset="0"/>
              </a:rPr>
              <a:t>How is climate going to change in our neck of the woods?</a:t>
            </a:r>
            <a:endParaRPr lang="en-US" sz="4800" i="1" dirty="0">
              <a:solidFill>
                <a:schemeClr val="accent3">
                  <a:lumMod val="75000"/>
                </a:schemeClr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7298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rme 1"/>
          <p:cNvSpPr>
            <a:spLocks/>
          </p:cNvSpPr>
          <p:nvPr/>
        </p:nvSpPr>
        <p:spPr bwMode="auto">
          <a:xfrm>
            <a:off x="152400" y="457200"/>
            <a:ext cx="8929718" cy="747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defTabSz="-13873163"/>
            <a:endParaRPr lang="fr-CA" sz="3400" b="1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Projecting future changes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1316037"/>
            <a:ext cx="8229600" cy="523418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degree of climate warming that we experience will depend upon _________.</a:t>
            </a:r>
          </a:p>
          <a:p>
            <a:endParaRPr lang="en-US" sz="3600" dirty="0" smtClean="0"/>
          </a:p>
          <a:p>
            <a:r>
              <a:rPr lang="en-US" sz="3600" dirty="0" smtClean="0"/>
              <a:t>Scientists use _________ to estimate and understand how the climate may change in the future.</a:t>
            </a:r>
          </a:p>
          <a:p>
            <a:endParaRPr lang="en-US" sz="3600" dirty="0"/>
          </a:p>
          <a:p>
            <a:r>
              <a:rPr lang="en-US" sz="3600" dirty="0" smtClean="0"/>
              <a:t>Temperatures are likely to _________.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38280" y="0"/>
            <a:ext cx="1351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4</a:t>
            </a:r>
            <a:r>
              <a:rPr lang="en-US" b="1" dirty="0" smtClean="0">
                <a:solidFill>
                  <a:schemeClr val="bg1"/>
                </a:solidFill>
              </a:rPr>
              <a:t>/5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95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9616"/>
            <a:ext cx="8795982" cy="990600"/>
          </a:xfrm>
        </p:spPr>
        <p:txBody>
          <a:bodyPr>
            <a:normAutofit/>
          </a:bodyPr>
          <a:lstStyle/>
          <a:p>
            <a:r>
              <a:rPr lang="en-US" dirty="0"/>
              <a:t>Future </a:t>
            </a:r>
            <a:r>
              <a:rPr lang="en-US" dirty="0" smtClean="0"/>
              <a:t>Changes: Emission Scenarios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1523" y="1600200"/>
            <a:ext cx="498095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310566" y="21336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Emission scenarios used: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895699" y="3100939"/>
            <a:ext cx="381000" cy="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590900" y="5181600"/>
            <a:ext cx="685799" cy="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310566" y="29072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A1FI (high)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310566" y="49646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B1 (low)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89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Line 4"/>
          <p:cNvSpPr>
            <a:spLocks noChangeShapeType="1"/>
          </p:cNvSpPr>
          <p:nvPr/>
        </p:nvSpPr>
        <p:spPr bwMode="auto">
          <a:xfrm>
            <a:off x="685800" y="3017555"/>
            <a:ext cx="742632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lg" len="lg"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914401" y="3093755"/>
            <a:ext cx="17160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/>
              <a:t>Least Projected Change</a:t>
            </a:r>
          </a:p>
        </p:txBody>
      </p:sp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6129338" y="3093755"/>
            <a:ext cx="153035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/>
              <a:t>Most Projected Change</a:t>
            </a:r>
          </a:p>
        </p:txBody>
      </p:sp>
      <p:sp>
        <p:nvSpPr>
          <p:cNvPr id="22533" name="AutoShape 7"/>
          <p:cNvSpPr>
            <a:spLocks/>
          </p:cNvSpPr>
          <p:nvPr/>
        </p:nvSpPr>
        <p:spPr bwMode="auto">
          <a:xfrm rot="-5400000">
            <a:off x="1752600" y="2103155"/>
            <a:ext cx="304800" cy="1219200"/>
          </a:xfrm>
          <a:prstGeom prst="rightBrace">
            <a:avLst>
              <a:gd name="adj1" fmla="val 33333"/>
              <a:gd name="adj2" fmla="val 50000"/>
            </a:avLst>
          </a:prstGeom>
          <a:noFill/>
          <a:ln w="1587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4" name="Text Box 8"/>
          <p:cNvSpPr txBox="1">
            <a:spLocks noChangeArrowheads="1"/>
          </p:cNvSpPr>
          <p:nvPr/>
        </p:nvSpPr>
        <p:spPr bwMode="auto">
          <a:xfrm>
            <a:off x="685800" y="1842805"/>
            <a:ext cx="2514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 smtClean="0">
                <a:solidFill>
                  <a:schemeClr val="hlink"/>
                </a:solidFill>
              </a:rPr>
              <a:t>PCM</a:t>
            </a:r>
            <a:endParaRPr lang="en-US" sz="2000" baseline="-25000" dirty="0">
              <a:solidFill>
                <a:schemeClr val="hlink"/>
              </a:solidFill>
            </a:endParaRPr>
          </a:p>
          <a:p>
            <a:pPr algn="ctr"/>
            <a:r>
              <a:rPr lang="en-US" sz="2000" dirty="0">
                <a:solidFill>
                  <a:schemeClr val="hlink"/>
                </a:solidFill>
              </a:rPr>
              <a:t>Low emissions (B1)</a:t>
            </a:r>
          </a:p>
        </p:txBody>
      </p:sp>
      <p:sp>
        <p:nvSpPr>
          <p:cNvPr id="9" name="Forme 1"/>
          <p:cNvSpPr>
            <a:spLocks/>
          </p:cNvSpPr>
          <p:nvPr/>
        </p:nvSpPr>
        <p:spPr bwMode="auto">
          <a:xfrm>
            <a:off x="152400" y="457200"/>
            <a:ext cx="8929718" cy="747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defTabSz="-13873163"/>
            <a:endParaRPr lang="fr-CA" sz="3400" b="1" dirty="0">
              <a:latin typeface="+mj-lt"/>
            </a:endParaRPr>
          </a:p>
        </p:txBody>
      </p:sp>
      <p:sp>
        <p:nvSpPr>
          <p:cNvPr id="10" name="AutoShape 7"/>
          <p:cNvSpPr>
            <a:spLocks/>
          </p:cNvSpPr>
          <p:nvPr/>
        </p:nvSpPr>
        <p:spPr bwMode="auto">
          <a:xfrm rot="-5400000">
            <a:off x="5716721" y="2112819"/>
            <a:ext cx="304800" cy="1219200"/>
          </a:xfrm>
          <a:prstGeom prst="rightBrace">
            <a:avLst>
              <a:gd name="adj1" fmla="val 33333"/>
              <a:gd name="adj2" fmla="val 50000"/>
            </a:avLst>
          </a:prstGeom>
          <a:noFill/>
          <a:ln w="158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271749" y="1852469"/>
            <a:ext cx="33879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GFDL</a:t>
            </a:r>
            <a:endParaRPr lang="en-US" sz="2000" baseline="-25000" dirty="0">
              <a:solidFill>
                <a:srgbClr val="FF0000"/>
              </a:solidFill>
            </a:endParaRP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High </a:t>
            </a:r>
            <a:r>
              <a:rPr lang="en-US" sz="2000" dirty="0">
                <a:solidFill>
                  <a:srgbClr val="FF0000"/>
                </a:solidFill>
              </a:rPr>
              <a:t>emissions </a:t>
            </a:r>
            <a:r>
              <a:rPr lang="en-US" sz="2000" dirty="0" smtClean="0">
                <a:solidFill>
                  <a:srgbClr val="FF0000"/>
                </a:solidFill>
              </a:rPr>
              <a:t>(A1FI)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Projecting the </a:t>
            </a:r>
            <a:r>
              <a:rPr lang="en-US" dirty="0" smtClean="0"/>
              <a:t>Future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3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8400" y="4953000"/>
            <a:ext cx="4572000" cy="19122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8400" y="3124200"/>
            <a:ext cx="4572000" cy="189594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4000" dirty="0" smtClean="0"/>
              <a:t>Annual </a:t>
            </a:r>
            <a:r>
              <a:rPr lang="en-US" sz="4000" dirty="0"/>
              <a:t>Temperature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042586" y="5719907"/>
            <a:ext cx="1066800" cy="888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867400" y="1302065"/>
            <a:ext cx="725761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038600" y="1270630"/>
            <a:ext cx="725761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895600" y="1295400"/>
            <a:ext cx="725761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6200" y="1454465"/>
            <a:ext cx="651934" cy="47097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3900" y="5638803"/>
            <a:ext cx="194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2070-2099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23900" y="3580726"/>
            <a:ext cx="194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2040-2069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23900" y="1828800"/>
            <a:ext cx="194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2010-2039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667000" y="990600"/>
            <a:ext cx="194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PCM B1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029200" y="986135"/>
            <a:ext cx="194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GFDL A1FI</a:t>
            </a:r>
            <a:endParaRPr lang="en-US" sz="2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8401" y="1387180"/>
            <a:ext cx="4572000" cy="18132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348133" y="3473004"/>
            <a:ext cx="723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ym typeface="Symbol"/>
              </a:rPr>
              <a:t></a:t>
            </a:r>
            <a:r>
              <a:rPr lang="en-US" sz="1600" b="1" dirty="0" smtClean="0"/>
              <a:t>F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8550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3019" y="4191000"/>
            <a:ext cx="5699551" cy="25770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28600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4000" dirty="0" smtClean="0"/>
              <a:t>Seasonal Temperature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042586" y="5719907"/>
            <a:ext cx="1066800" cy="888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6200" y="1454465"/>
            <a:ext cx="651934" cy="47097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2326" y="4911297"/>
            <a:ext cx="194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Spring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21970" y="2630270"/>
            <a:ext cx="194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Winter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667000" y="1376065"/>
            <a:ext cx="194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PCM B1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029200" y="1371600"/>
            <a:ext cx="194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GFDL A1FI</a:t>
            </a:r>
            <a:endParaRPr lang="en-US" sz="24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3600" y="1904998"/>
            <a:ext cx="5525847" cy="24688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9466" y="1454465"/>
            <a:ext cx="1744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2070-99</a:t>
            </a:r>
            <a:endParaRPr lang="en-US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8348133" y="3473004"/>
            <a:ext cx="723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ym typeface="Symbol"/>
              </a:rPr>
              <a:t></a:t>
            </a:r>
            <a:r>
              <a:rPr lang="en-US" sz="1600" b="1" dirty="0" smtClean="0"/>
              <a:t>F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40874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1316038"/>
            <a:ext cx="8674100" cy="4876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Climatic change in northern Wisconsin (review)</a:t>
            </a:r>
          </a:p>
          <a:p>
            <a:r>
              <a:rPr lang="en-US" sz="3200" dirty="0" smtClean="0"/>
              <a:t>Effects on forest ecosystems</a:t>
            </a:r>
          </a:p>
          <a:p>
            <a:r>
              <a:rPr lang="en-US" sz="3200" dirty="0" smtClean="0"/>
              <a:t>Options for responding</a:t>
            </a:r>
          </a:p>
          <a:p>
            <a:pPr lvl="1"/>
            <a:r>
              <a:rPr lang="en-US" sz="2800" dirty="0" smtClean="0"/>
              <a:t>Mitigation (briefly)</a:t>
            </a:r>
          </a:p>
          <a:p>
            <a:pPr lvl="1"/>
            <a:r>
              <a:rPr lang="en-US" sz="2800" dirty="0" smtClean="0"/>
              <a:t>Adaptation </a:t>
            </a:r>
          </a:p>
          <a:p>
            <a:r>
              <a:rPr lang="en-US" sz="3200" dirty="0" smtClean="0"/>
              <a:t>Real-world example </a:t>
            </a:r>
          </a:p>
          <a:p>
            <a:pPr lvl="1"/>
            <a:r>
              <a:rPr lang="en-US" sz="2800" dirty="0"/>
              <a:t>A</a:t>
            </a:r>
            <a:r>
              <a:rPr lang="en-US" sz="2800" dirty="0" smtClean="0"/>
              <a:t>nd activities! </a:t>
            </a:r>
          </a:p>
          <a:p>
            <a:pPr lvl="1"/>
            <a:r>
              <a:rPr lang="en-US" sz="2800" dirty="0" smtClean="0"/>
              <a:t>In the woods!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024" y="3111690"/>
            <a:ext cx="3766781" cy="2825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104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3015" y="4262020"/>
            <a:ext cx="5662491" cy="256032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28600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Seasonal Temperature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042586" y="5719907"/>
            <a:ext cx="1066800" cy="888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6200" y="1454465"/>
            <a:ext cx="651934" cy="47097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9983" y="4800600"/>
            <a:ext cx="194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Fall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95300" y="2630270"/>
            <a:ext cx="194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Summer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667000" y="1376065"/>
            <a:ext cx="194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PCM B1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029200" y="1371600"/>
            <a:ext cx="194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GFDL A1FI</a:t>
            </a:r>
            <a:endParaRPr lang="en-US" sz="24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3948" y="1904999"/>
            <a:ext cx="5525848" cy="24688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9466" y="1454465"/>
            <a:ext cx="1744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2070-99</a:t>
            </a:r>
            <a:endParaRPr lang="en-US" sz="3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348133" y="3473004"/>
            <a:ext cx="723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ym typeface="Symbol"/>
              </a:rPr>
              <a:t></a:t>
            </a:r>
            <a:r>
              <a:rPr lang="en-US" sz="1600" b="1" dirty="0" smtClean="0"/>
              <a:t>F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37448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rme 1"/>
          <p:cNvSpPr>
            <a:spLocks/>
          </p:cNvSpPr>
          <p:nvPr/>
        </p:nvSpPr>
        <p:spPr bwMode="auto">
          <a:xfrm>
            <a:off x="152400" y="457200"/>
            <a:ext cx="8929718" cy="747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defTabSz="-13873163"/>
            <a:endParaRPr lang="fr-CA" sz="3400" b="1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Future precipitation changes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1316037"/>
            <a:ext cx="8229600" cy="523418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Annual precipitation is projected to ________.</a:t>
            </a:r>
          </a:p>
          <a:p>
            <a:endParaRPr lang="en-US" sz="3600" dirty="0"/>
          </a:p>
          <a:p>
            <a:r>
              <a:rPr lang="en-US" sz="3600" dirty="0" smtClean="0"/>
              <a:t>Seasonally, precipitation is projected to ________________________________.</a:t>
            </a:r>
          </a:p>
          <a:p>
            <a:endParaRPr lang="en-US" sz="3600" dirty="0"/>
          </a:p>
          <a:p>
            <a:r>
              <a:rPr lang="en-US" sz="3600" dirty="0" smtClean="0"/>
              <a:t>In winter, precipitation will __________</a:t>
            </a:r>
          </a:p>
          <a:p>
            <a:pPr marL="0" indent="0">
              <a:buNone/>
            </a:pPr>
            <a:r>
              <a:rPr lang="en-US" sz="3600" dirty="0"/>
              <a:t> </a:t>
            </a:r>
            <a:r>
              <a:rPr lang="en-US" sz="3600" dirty="0" smtClean="0"/>
              <a:t> ________________________________.</a:t>
            </a:r>
            <a:endParaRPr lang="en-US" sz="3600" dirty="0"/>
          </a:p>
          <a:p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7738280" y="0"/>
            <a:ext cx="1351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5</a:t>
            </a:r>
            <a:r>
              <a:rPr lang="en-US" b="1" dirty="0" smtClean="0">
                <a:solidFill>
                  <a:schemeClr val="bg1"/>
                </a:solidFill>
              </a:rPr>
              <a:t>/5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95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Annual Precipitation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581650" y="4050708"/>
            <a:ext cx="194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GFDL A1FI</a:t>
            </a:r>
            <a:endParaRPr lang="en-US" sz="2400" b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0200" y="4419600"/>
            <a:ext cx="2452330" cy="24265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4710" y="1600200"/>
            <a:ext cx="601628" cy="463647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134710" y="6067400"/>
            <a:ext cx="1030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inches</a:t>
            </a:r>
            <a:endParaRPr lang="en-US" sz="1600" b="1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7800" y="1515070"/>
            <a:ext cx="2604730" cy="254370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581650" y="1219200"/>
            <a:ext cx="194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PCM B1</a:t>
            </a:r>
            <a:endParaRPr lang="en-US" sz="24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593235"/>
            <a:ext cx="4797202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420968" y="1091625"/>
            <a:ext cx="1744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2070-99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78183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Seasonal Precipitation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4077053" cy="2681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4557" y="1143000"/>
            <a:ext cx="3810000" cy="2662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999" y="3810000"/>
            <a:ext cx="3924653" cy="2622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4557" y="3809999"/>
            <a:ext cx="3810000" cy="266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324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Projections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1219200"/>
            <a:ext cx="8305800" cy="2819400"/>
          </a:xfrm>
        </p:spPr>
        <p:txBody>
          <a:bodyPr>
            <a:normAutofit/>
          </a:bodyPr>
          <a:lstStyle/>
          <a:p>
            <a:r>
              <a:rPr lang="en-US" dirty="0" smtClean="0"/>
              <a:t>Proportion of precipitation that is frozen </a:t>
            </a:r>
            <a:r>
              <a:rPr lang="en-US" sz="2000" i="1" dirty="0" smtClean="0"/>
              <a:t>(WICCI)</a:t>
            </a:r>
          </a:p>
          <a:p>
            <a:endParaRPr lang="en-US" i="1" dirty="0" smtClean="0"/>
          </a:p>
        </p:txBody>
      </p:sp>
      <p:pic>
        <p:nvPicPr>
          <p:cNvPr id="4098" name="Picture 2" descr="http://ccr.aos.wisc.edu/climate_modeling/Wisconsin_Climate/images/freeze_rhine_a2_late2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2057400"/>
            <a:ext cx="359324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ccr.aos.wisc.edu/climate_modeling/Wisconsin_Climate/images/freeze_rhine_b1_late2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3603812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1143000" y="5847026"/>
            <a:ext cx="28194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lg" len="lg"/>
            <a:tailEnd type="triangle" w="lg" len="lg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62000" y="5923226"/>
            <a:ext cx="1219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latin typeface="+mj-lt"/>
              </a:rPr>
              <a:t>August</a:t>
            </a:r>
            <a:endParaRPr lang="en-US" sz="1600" dirty="0">
              <a:latin typeface="+mj-lt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048000" y="5923226"/>
            <a:ext cx="1219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latin typeface="+mj-lt"/>
              </a:rPr>
              <a:t>July</a:t>
            </a:r>
            <a:endParaRPr lang="en-US" sz="1600" dirty="0">
              <a:latin typeface="+mj-lt"/>
            </a:endParaRP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5420988" y="5847026"/>
            <a:ext cx="28194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lg" len="lg"/>
            <a:tailEnd type="triangle" w="lg" len="lg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039988" y="5923226"/>
            <a:ext cx="1219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latin typeface="+mj-lt"/>
              </a:rPr>
              <a:t>August</a:t>
            </a:r>
            <a:endParaRPr lang="en-US" sz="1600" dirty="0">
              <a:latin typeface="+mj-lt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325988" y="5923226"/>
            <a:ext cx="1219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dirty="0" smtClean="0">
                <a:latin typeface="+mj-lt"/>
              </a:rPr>
              <a:t>July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316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Projections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1219200"/>
            <a:ext cx="8305800" cy="2819400"/>
          </a:xfrm>
        </p:spPr>
        <p:txBody>
          <a:bodyPr>
            <a:normAutofit/>
          </a:bodyPr>
          <a:lstStyle/>
          <a:p>
            <a:r>
              <a:rPr lang="en-US" dirty="0" smtClean="0"/>
              <a:t>Less snow, but…</a:t>
            </a:r>
          </a:p>
          <a:p>
            <a:r>
              <a:rPr lang="en-US" dirty="0" smtClean="0"/>
              <a:t>Lake-effect snowfall not well modeled</a:t>
            </a:r>
          </a:p>
          <a:p>
            <a:endParaRPr lang="en-US" i="1" dirty="0" smtClean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4400" y="2384941"/>
            <a:ext cx="7137743" cy="384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7421714" y="6400800"/>
            <a:ext cx="1612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Notaro</a:t>
            </a:r>
            <a:r>
              <a:rPr lang="en-US" dirty="0" smtClean="0"/>
              <a:t> et 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9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Hydrologic Changes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Annual high-flow days on streams projected to increase</a:t>
            </a:r>
          </a:p>
          <a:p>
            <a:pPr lvl="1"/>
            <a:r>
              <a:rPr lang="en-US" sz="2400" dirty="0" smtClean="0"/>
              <a:t>Greatest in winter and spring</a:t>
            </a:r>
          </a:p>
          <a:p>
            <a:r>
              <a:rPr lang="en-US" sz="2800" dirty="0" smtClean="0"/>
              <a:t>Low-flow days also increased, but generally not as much</a:t>
            </a:r>
          </a:p>
          <a:p>
            <a:pPr lvl="1"/>
            <a:r>
              <a:rPr lang="en-US" sz="2400" dirty="0" smtClean="0"/>
              <a:t>Greatest reduction in summer and autumn</a:t>
            </a:r>
          </a:p>
          <a:p>
            <a:r>
              <a:rPr lang="en-US" sz="2800" dirty="0" smtClean="0"/>
              <a:t>Overall stream flow (runoff) changes: more water in winter/spring; potential for less in summer/fall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0" y="6488668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Cherkauer</a:t>
            </a:r>
            <a:r>
              <a:rPr lang="en-US" dirty="0" smtClean="0"/>
              <a:t> and </a:t>
            </a:r>
            <a:r>
              <a:rPr lang="en-US" dirty="0" err="1" smtClean="0"/>
              <a:t>Sinha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6379192"/>
            <a:ext cx="401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Total Runoff (Runoff + </a:t>
            </a:r>
            <a:r>
              <a:rPr lang="en-US" b="1" dirty="0" err="1" smtClean="0"/>
              <a:t>Baseflow</a:t>
            </a:r>
            <a:r>
              <a:rPr lang="en-US" b="1" dirty="0" smtClean="0"/>
              <a:t>)</a:t>
            </a:r>
            <a:endParaRPr lang="en-US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304800" y="4114800"/>
            <a:ext cx="8026400" cy="2240966"/>
            <a:chOff x="127000" y="4260950"/>
            <a:chExt cx="7645400" cy="209481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00" y="4260950"/>
              <a:ext cx="7645400" cy="2094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457199" y="5943600"/>
              <a:ext cx="1430867" cy="3447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18288" bIns="18288" rtlCol="0">
              <a:spAutoFit/>
            </a:bodyPr>
            <a:lstStyle/>
            <a:p>
              <a:pPr algn="ctr"/>
              <a:r>
                <a:rPr lang="en-US" sz="2000" b="1" dirty="0" smtClean="0"/>
                <a:t>1977-2006</a:t>
              </a:r>
              <a:endParaRPr lang="en-US" sz="20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26733" y="5943600"/>
              <a:ext cx="1430867" cy="3222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18288" rIns="0" bIns="18288" rtlCol="0">
              <a:spAutoFit/>
            </a:bodyPr>
            <a:lstStyle/>
            <a:p>
              <a:pPr algn="ctr"/>
              <a:r>
                <a:rPr lang="en-US" sz="2000" b="1" dirty="0" smtClean="0"/>
                <a:t>2070-99 B1</a:t>
              </a:r>
              <a:endParaRPr lang="en-US" sz="20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10001" y="5943600"/>
              <a:ext cx="1524000" cy="3447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45720" tIns="18288" rIns="45720" bIns="18288" rtlCol="0">
              <a:spAutoFit/>
            </a:bodyPr>
            <a:lstStyle/>
            <a:p>
              <a:pPr algn="ctr"/>
              <a:r>
                <a:rPr lang="en-US" sz="2000" b="1" dirty="0" smtClean="0"/>
                <a:t>2070-99 A1B</a:t>
              </a:r>
              <a:endParaRPr lang="en-US" sz="20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86400" y="5943600"/>
              <a:ext cx="1447800" cy="3447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45720" tIns="18288" rIns="45720" bIns="18288" rtlCol="0">
              <a:spAutoFit/>
            </a:bodyPr>
            <a:lstStyle/>
            <a:p>
              <a:pPr algn="ctr"/>
              <a:r>
                <a:rPr lang="en-US" sz="2000" b="1" dirty="0" smtClean="0"/>
                <a:t>2070-99 A2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267700" y="4773618"/>
            <a:ext cx="102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Percent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71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9300" y="1942186"/>
            <a:ext cx="7607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 smtClean="0">
                <a:solidFill>
                  <a:schemeClr val="accent3">
                    <a:lumMod val="75000"/>
                  </a:schemeClr>
                </a:solidFill>
                <a:latin typeface="Candara" pitchFamily="34" charset="0"/>
              </a:rPr>
              <a:t>How are the trees and woods expected to change?</a:t>
            </a:r>
            <a:endParaRPr lang="en-US" sz="4800" i="1" dirty="0">
              <a:solidFill>
                <a:schemeClr val="accent3">
                  <a:lumMod val="75000"/>
                </a:schemeClr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7907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9905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en-US" b="1" dirty="0" smtClean="0"/>
              <a:t>Longer growing seasons</a:t>
            </a:r>
          </a:p>
          <a:p>
            <a:pPr lvl="1"/>
            <a:r>
              <a:rPr lang="en-US" dirty="0" smtClean="0"/>
              <a:t>Evidence of </a:t>
            </a:r>
            <a:r>
              <a:rPr lang="en-US" dirty="0" err="1" smtClean="0"/>
              <a:t>phenological</a:t>
            </a:r>
            <a:r>
              <a:rPr lang="en-US" dirty="0" smtClean="0"/>
              <a:t> shifts </a:t>
            </a:r>
          </a:p>
          <a:p>
            <a:pPr lvl="1"/>
            <a:r>
              <a:rPr lang="en-US" dirty="0" smtClean="0"/>
              <a:t>Positive </a:t>
            </a:r>
            <a:r>
              <a:rPr lang="en-US" dirty="0"/>
              <a:t>effects on species such as </a:t>
            </a:r>
            <a:r>
              <a:rPr lang="en-US" dirty="0" err="1"/>
              <a:t>Karner</a:t>
            </a:r>
            <a:r>
              <a:rPr lang="en-US" dirty="0"/>
              <a:t> Blue Butterfly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780" y="565356"/>
            <a:ext cx="1645920" cy="16459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399071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9367" y="1942186"/>
            <a:ext cx="67608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 smtClean="0">
                <a:solidFill>
                  <a:schemeClr val="accent3">
                    <a:lumMod val="75000"/>
                  </a:schemeClr>
                </a:solidFill>
                <a:latin typeface="Candara" pitchFamily="34" charset="0"/>
              </a:rPr>
              <a:t>How is climate changing in our neck of the woods?</a:t>
            </a:r>
            <a:endParaRPr lang="en-US" sz="4800" i="1" dirty="0">
              <a:solidFill>
                <a:schemeClr val="accent3">
                  <a:lumMod val="75000"/>
                </a:schemeClr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483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Longer growing seasons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Evidence of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phenological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shifts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Positive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effects on species such as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Karner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Blue Butterfly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b="1" dirty="0" smtClean="0"/>
              <a:t>Increased precipitation in some regions</a:t>
            </a:r>
          </a:p>
          <a:p>
            <a:pPr lvl="1"/>
            <a:r>
              <a:rPr lang="en-US" dirty="0"/>
              <a:t>Precipitation has increased in the 20th </a:t>
            </a:r>
            <a:r>
              <a:rPr lang="en-US" dirty="0" smtClean="0"/>
              <a:t>century</a:t>
            </a:r>
            <a:endParaRPr lang="en-US" dirty="0"/>
          </a:p>
          <a:p>
            <a:pPr lvl="2"/>
            <a:r>
              <a:rPr lang="en-US" dirty="0"/>
              <a:t>Observed : wetter in NC WI, drier in west UP</a:t>
            </a:r>
          </a:p>
          <a:p>
            <a:pPr lvl="1"/>
            <a:r>
              <a:rPr lang="en-US" dirty="0"/>
              <a:t>Variability in future projections is very high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780" y="565356"/>
            <a:ext cx="1645920" cy="16459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730488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8000" y="3466650"/>
            <a:ext cx="3310688" cy="2446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Longer growing seasons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Evidence of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phenological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shifts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Positive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effects on species such as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Karner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Blue Butterfly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Increased precipitation in some regions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Precipitation has increased in the 20th century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b="1" dirty="0" smtClean="0"/>
              <a:t>CO</a:t>
            </a:r>
            <a:r>
              <a:rPr lang="en-US" b="1" baseline="-25000" dirty="0" smtClean="0"/>
              <a:t>2</a:t>
            </a:r>
            <a:r>
              <a:rPr lang="en-US" b="1" dirty="0" smtClean="0"/>
              <a:t> fertilization 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Increased photosynthesis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I</a:t>
            </a:r>
            <a:r>
              <a:rPr lang="en-US" dirty="0" smtClean="0"/>
              <a:t>ncreased water use efficiency</a:t>
            </a:r>
            <a:endParaRPr lang="en-US" b="1" dirty="0" smtClean="0"/>
          </a:p>
          <a:p>
            <a:pPr lvl="1"/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780" y="565356"/>
            <a:ext cx="1645920" cy="16459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333981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9900" y="1316037"/>
            <a:ext cx="8229600" cy="5262183"/>
          </a:xfrm>
        </p:spPr>
        <p:txBody>
          <a:bodyPr>
            <a:normAutofit/>
          </a:bodyPr>
          <a:lstStyle/>
          <a:p>
            <a:pPr marL="0" indent="0">
              <a:spcBef>
                <a:spcPts val="1000"/>
              </a:spcBef>
              <a:buNone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Longer growing seasons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Evidence of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phenological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shifts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Positive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effects on species such as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Karner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Blue Butterfly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Increased precipitation in some regions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Precipitation has increased in the 20th century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CO</a:t>
            </a:r>
            <a:r>
              <a:rPr lang="en-US" b="1" baseline="-25000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 fertilization </a:t>
            </a:r>
          </a:p>
          <a:p>
            <a:pPr lvl="1">
              <a:spcBef>
                <a:spcPts val="600"/>
              </a:spcBef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Increased photosynthesis</a:t>
            </a:r>
          </a:p>
          <a:p>
            <a:pPr lvl="1">
              <a:spcBef>
                <a:spcPts val="600"/>
              </a:spcBef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ncreased water use efficiency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b="1" dirty="0" smtClean="0"/>
              <a:t>Species range shifts: increase in some species</a:t>
            </a:r>
            <a:endParaRPr lang="en-US" b="1" dirty="0"/>
          </a:p>
          <a:p>
            <a:pPr lvl="1"/>
            <a:r>
              <a:rPr lang="en-US" dirty="0"/>
              <a:t>Tolerant of warmer, drier conditions</a:t>
            </a:r>
          </a:p>
          <a:p>
            <a:pPr lvl="1"/>
            <a:r>
              <a:rPr lang="en-US" dirty="0"/>
              <a:t>Southern spp., oaks, black walnut, black cherry</a:t>
            </a:r>
          </a:p>
          <a:p>
            <a:pPr lvl="1"/>
            <a:r>
              <a:rPr lang="en-US" dirty="0"/>
              <a:t>Depends on availability and migration potential</a:t>
            </a:r>
          </a:p>
          <a:p>
            <a:pPr marL="0" indent="0">
              <a:spcBef>
                <a:spcPts val="600"/>
              </a:spcBef>
              <a:buNone/>
            </a:pPr>
            <a:endParaRPr lang="en-US" b="1" dirty="0" smtClean="0"/>
          </a:p>
          <a:p>
            <a:pPr lvl="1"/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780" y="565356"/>
            <a:ext cx="1645920" cy="16459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529345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Benefits: White </a:t>
            </a:r>
            <a:r>
              <a:rPr lang="en-US" dirty="0"/>
              <a:t>o</a:t>
            </a:r>
            <a:r>
              <a:rPr lang="en-US" dirty="0" smtClean="0"/>
              <a:t>ak example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61" t="31842" r="74121"/>
          <a:stretch/>
        </p:blipFill>
        <p:spPr bwMode="auto">
          <a:xfrm>
            <a:off x="473411" y="3143604"/>
            <a:ext cx="342782" cy="1571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21" y="2515936"/>
            <a:ext cx="136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Importance Value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8998" y="3143604"/>
            <a:ext cx="1378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Low</a:t>
            </a:r>
            <a:endParaRPr lang="en-US" sz="1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88999" y="4345355"/>
            <a:ext cx="1378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High</a:t>
            </a:r>
            <a:endParaRPr lang="en-US" sz="1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0" y="1028128"/>
            <a:ext cx="1944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2070-2100 Low</a:t>
            </a:r>
            <a:endParaRPr lang="en-US" sz="1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951220" y="3782996"/>
            <a:ext cx="1944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2070-2100 High</a:t>
            </a:r>
            <a:endParaRPr lang="en-US" sz="1800" b="1" dirty="0"/>
          </a:p>
        </p:txBody>
      </p:sp>
      <p:sp>
        <p:nvSpPr>
          <p:cNvPr id="13" name="Right Arrow 12"/>
          <p:cNvSpPr/>
          <p:nvPr/>
        </p:nvSpPr>
        <p:spPr bwMode="auto">
          <a:xfrm rot="19834541">
            <a:off x="4012838" y="2300060"/>
            <a:ext cx="827314" cy="22152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 Helvetica Bold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 rot="1697530">
            <a:off x="4139504" y="5033158"/>
            <a:ext cx="827314" cy="22152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 Helvetica Bold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46990" y="2341185"/>
            <a:ext cx="2206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Current FIA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57" y="6477000"/>
            <a:ext cx="1440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Iverson et al. </a:t>
            </a:r>
            <a:endParaRPr lang="en-US" i="1" dirty="0"/>
          </a:p>
        </p:txBody>
      </p:sp>
      <p:pic>
        <p:nvPicPr>
          <p:cNvPr id="20" name="Picture 19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7303" y="2712919"/>
            <a:ext cx="3288665" cy="2137410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3"/>
          <a:stretch/>
        </p:blipFill>
        <p:spPr>
          <a:xfrm>
            <a:off x="5174701" y="4076128"/>
            <a:ext cx="3657600" cy="2468880"/>
          </a:xfrm>
          <a:prstGeom prst="rect">
            <a:avLst/>
          </a:prstGeom>
        </p:spPr>
      </p:pic>
      <p:pic>
        <p:nvPicPr>
          <p:cNvPr id="22" name="Picture 21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00"/>
          <a:stretch/>
        </p:blipFill>
        <p:spPr>
          <a:xfrm>
            <a:off x="5174702" y="1343081"/>
            <a:ext cx="3657600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65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Increased Stresses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4264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6912" y="1147016"/>
            <a:ext cx="3310688" cy="2446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Increased Stresses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Acclimation to CO</a:t>
            </a:r>
            <a:r>
              <a:rPr lang="en-US" b="1" baseline="-25000" dirty="0" smtClean="0"/>
              <a:t>2</a:t>
            </a:r>
            <a:r>
              <a:rPr lang="en-US" b="1" dirty="0" smtClean="0"/>
              <a:t> fertilization</a:t>
            </a:r>
          </a:p>
          <a:p>
            <a:pPr lvl="1"/>
            <a:r>
              <a:rPr lang="en-US" sz="2200" dirty="0" smtClean="0"/>
              <a:t>Varies </a:t>
            </a:r>
            <a:r>
              <a:rPr lang="en-US" sz="2200" dirty="0"/>
              <a:t>by species and site</a:t>
            </a:r>
          </a:p>
          <a:p>
            <a:pPr lvl="1"/>
            <a:r>
              <a:rPr lang="en-US" sz="2200" dirty="0"/>
              <a:t>Nutrient deficiencies (especially N)</a:t>
            </a:r>
          </a:p>
          <a:p>
            <a:pPr lvl="1"/>
            <a:r>
              <a:rPr lang="en-US" sz="2200" dirty="0"/>
              <a:t>Limited sink strength</a:t>
            </a:r>
          </a:p>
          <a:p>
            <a:pPr lvl="1"/>
            <a:r>
              <a:rPr lang="en-US" sz="2200" dirty="0"/>
              <a:t>Sensitive to ozone pollution (+/-)</a:t>
            </a:r>
          </a:p>
          <a:p>
            <a:pPr lvl="1"/>
            <a:r>
              <a:rPr lang="en-US" sz="2200" dirty="0"/>
              <a:t>Evidence increased NPP and biomass, </a:t>
            </a:r>
            <a:r>
              <a:rPr lang="en-US" sz="2200" dirty="0" smtClean="0"/>
              <a:t>	</a:t>
            </a:r>
          </a:p>
          <a:p>
            <a:pPr lvl="1" indent="0">
              <a:buNone/>
            </a:pPr>
            <a:r>
              <a:rPr lang="en-US" sz="2200" dirty="0" smtClean="0"/>
              <a:t>but </a:t>
            </a:r>
            <a:r>
              <a:rPr lang="en-US" sz="2200" dirty="0"/>
              <a:t>limited evidence of long-term sequestration</a:t>
            </a:r>
          </a:p>
          <a:p>
            <a:pPr lvl="2"/>
            <a:r>
              <a:rPr lang="en-US" sz="2200" dirty="0"/>
              <a:t>Old trees</a:t>
            </a:r>
          </a:p>
          <a:p>
            <a:pPr lvl="2"/>
            <a:r>
              <a:rPr lang="en-US" sz="2200" dirty="0"/>
              <a:t>Wood growth and soil carbon – varies </a:t>
            </a:r>
            <a:endParaRPr lang="en-US" dirty="0"/>
          </a:p>
          <a:p>
            <a:pPr marL="0" lvl="1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en-US" sz="2400" dirty="0" smtClean="0">
                <a:solidFill>
                  <a:srgbClr val="C00000"/>
                </a:solidFill>
              </a:rPr>
              <a:t>The fertilization effect may be transitory, and photosynthesis may not stay elevated. Ecosystem carbon may not increase.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59360" y="6497630"/>
            <a:ext cx="82846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400" dirty="0" smtClean="0">
                <a:latin typeface="Candara"/>
                <a:cs typeface="Candara"/>
              </a:rPr>
              <a:t>Oren et al 2001, Ainsworth and Long 2005, Jones et al 2005, </a:t>
            </a:r>
            <a:r>
              <a:rPr lang="en-US" sz="1400" dirty="0" err="1" smtClean="0">
                <a:latin typeface="Candara"/>
                <a:cs typeface="Candara"/>
              </a:rPr>
              <a:t>Norby</a:t>
            </a:r>
            <a:r>
              <a:rPr lang="en-US" sz="1400" dirty="0" smtClean="0">
                <a:latin typeface="Candara"/>
                <a:cs typeface="Candara"/>
              </a:rPr>
              <a:t> et al 2005, Ainsworth and Rogers 2007</a:t>
            </a:r>
          </a:p>
          <a:p>
            <a:pPr algn="r"/>
            <a:endParaRPr lang="en-US" sz="1400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760889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Increased Stresses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Acclimation to CO</a:t>
            </a:r>
            <a:r>
              <a:rPr lang="en-US" baseline="-25000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fertilization</a:t>
            </a:r>
          </a:p>
          <a:p>
            <a:pPr marL="0" indent="0">
              <a:buNone/>
            </a:pPr>
            <a:r>
              <a:rPr lang="en-US" b="1" dirty="0" smtClean="0"/>
              <a:t>Extreme weather events</a:t>
            </a:r>
          </a:p>
          <a:p>
            <a:pPr lvl="1"/>
            <a:r>
              <a:rPr lang="en-US" dirty="0"/>
              <a:t>Wind storms and </a:t>
            </a:r>
            <a:r>
              <a:rPr lang="en-US" dirty="0" smtClean="0"/>
              <a:t>hurricanes		</a:t>
            </a:r>
            <a:r>
              <a:rPr lang="en-US" dirty="0" smtClean="0">
                <a:solidFill>
                  <a:srgbClr val="C22012"/>
                </a:solidFill>
                <a:latin typeface="Calibri"/>
                <a:cs typeface="Calibri"/>
                <a:sym typeface="Wingdings"/>
              </a:rPr>
              <a:t> </a:t>
            </a:r>
            <a:r>
              <a:rPr lang="en-US" dirty="0" smtClean="0"/>
              <a:t>Ice </a:t>
            </a:r>
            <a:r>
              <a:rPr lang="en-US" dirty="0"/>
              <a:t>storms</a:t>
            </a:r>
          </a:p>
          <a:p>
            <a:pPr lvl="1"/>
            <a:r>
              <a:rPr lang="en-US" dirty="0"/>
              <a:t>Heat waves and </a:t>
            </a:r>
            <a:r>
              <a:rPr lang="en-US" dirty="0" smtClean="0"/>
              <a:t>droughts		</a:t>
            </a:r>
            <a:r>
              <a:rPr lang="en-US" dirty="0" smtClean="0">
                <a:solidFill>
                  <a:srgbClr val="C22012"/>
                </a:solidFill>
                <a:latin typeface="Calibri"/>
                <a:cs typeface="Calibri"/>
                <a:sym typeface="Wingdings"/>
              </a:rPr>
              <a:t> </a:t>
            </a:r>
            <a:r>
              <a:rPr lang="en-US" dirty="0" smtClean="0"/>
              <a:t>Heavy </a:t>
            </a:r>
            <a:r>
              <a:rPr lang="en-US" dirty="0"/>
              <a:t>precipitation</a:t>
            </a:r>
          </a:p>
          <a:p>
            <a:pPr lvl="1"/>
            <a:r>
              <a:rPr lang="en-US" dirty="0"/>
              <a:t>“Events” are not well modeled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453" y="4024164"/>
            <a:ext cx="6350897" cy="2519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>
            <a:spLocks/>
          </p:cNvSpPr>
          <p:nvPr/>
        </p:nvSpPr>
        <p:spPr bwMode="auto">
          <a:xfrm>
            <a:off x="525553" y="4179525"/>
            <a:ext cx="1734494" cy="155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buSzPct val="125000"/>
            </a:pPr>
            <a:r>
              <a:rPr lang="en-US" sz="2000" dirty="0" smtClean="0">
                <a:latin typeface="Candara"/>
                <a:cs typeface="Candara"/>
              </a:rPr>
              <a:t>Number of heat wave events per year</a:t>
            </a:r>
          </a:p>
          <a:p>
            <a:pPr>
              <a:buSzPct val="125000"/>
            </a:pPr>
            <a:r>
              <a:rPr lang="en-US" sz="1400" dirty="0" smtClean="0">
                <a:latin typeface="Candara"/>
                <a:cs typeface="Candara"/>
              </a:rPr>
              <a:t>(</a:t>
            </a:r>
            <a:r>
              <a:rPr lang="en-US" sz="1400" dirty="0" err="1" smtClean="0">
                <a:latin typeface="Candara"/>
                <a:cs typeface="Candara"/>
              </a:rPr>
              <a:t>Gao</a:t>
            </a:r>
            <a:r>
              <a:rPr lang="en-US" sz="1400" dirty="0" smtClean="0">
                <a:latin typeface="Candara"/>
                <a:cs typeface="Candara"/>
              </a:rPr>
              <a:t> et al. 2012)</a:t>
            </a:r>
            <a:endParaRPr lang="en-US" sz="1400" dirty="0">
              <a:latin typeface="Candara"/>
              <a:cs typeface="Candara"/>
            </a:endParaRPr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2337453" y="3790122"/>
            <a:ext cx="1734494" cy="256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buSzPct val="125000"/>
            </a:pPr>
            <a:r>
              <a:rPr lang="en-US" dirty="0" smtClean="0">
                <a:latin typeface="Candara"/>
                <a:cs typeface="Candara"/>
              </a:rPr>
              <a:t>Current</a:t>
            </a:r>
            <a:r>
              <a:rPr lang="en-US" sz="1200" dirty="0" smtClean="0">
                <a:latin typeface="Candara"/>
                <a:cs typeface="Candara"/>
              </a:rPr>
              <a:t>)</a:t>
            </a:r>
            <a:endParaRPr lang="en-US" sz="1200" dirty="0">
              <a:latin typeface="Candara"/>
              <a:cs typeface="Candara"/>
            </a:endParaRPr>
          </a:p>
        </p:txBody>
      </p:sp>
      <p:sp>
        <p:nvSpPr>
          <p:cNvPr id="8" name="Rectangle 7"/>
          <p:cNvSpPr>
            <a:spLocks/>
          </p:cNvSpPr>
          <p:nvPr/>
        </p:nvSpPr>
        <p:spPr bwMode="auto">
          <a:xfrm>
            <a:off x="4530686" y="3768042"/>
            <a:ext cx="1734494" cy="256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buSzPct val="125000"/>
            </a:pPr>
            <a:r>
              <a:rPr lang="en-US" dirty="0" smtClean="0">
                <a:latin typeface="Candara"/>
                <a:cs typeface="Candara"/>
              </a:rPr>
              <a:t>2057-59</a:t>
            </a:r>
            <a:endParaRPr lang="en-US" sz="1200" dirty="0">
              <a:latin typeface="Candara"/>
              <a:cs typeface="Candara"/>
            </a:endParaRPr>
          </a:p>
        </p:txBody>
      </p:sp>
      <p:sp>
        <p:nvSpPr>
          <p:cNvPr id="9" name="Rectangle 8"/>
          <p:cNvSpPr>
            <a:spLocks/>
          </p:cNvSpPr>
          <p:nvPr/>
        </p:nvSpPr>
        <p:spPr bwMode="auto">
          <a:xfrm>
            <a:off x="6670912" y="3768006"/>
            <a:ext cx="1734494" cy="256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>
              <a:buSzPct val="125000"/>
            </a:pPr>
            <a:r>
              <a:rPr lang="en-US" dirty="0" smtClean="0">
                <a:latin typeface="Candara"/>
                <a:cs typeface="Candara"/>
              </a:rPr>
              <a:t>Change</a:t>
            </a:r>
            <a:endParaRPr lang="en-US" sz="1200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4887854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Increased Stresses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Acclimation to CO</a:t>
            </a:r>
            <a:r>
              <a:rPr lang="en-US" baseline="-25000" dirty="0" smtClean="0">
                <a:solidFill>
                  <a:srgbClr val="7F7F7F"/>
                </a:solidFill>
              </a:rPr>
              <a:t>2</a:t>
            </a:r>
            <a:r>
              <a:rPr lang="en-US" dirty="0" smtClean="0">
                <a:solidFill>
                  <a:srgbClr val="7F7F7F"/>
                </a:solidFill>
              </a:rPr>
              <a:t> fertilization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Extreme weather events</a:t>
            </a:r>
          </a:p>
          <a:p>
            <a:pPr marL="0" indent="0">
              <a:buNone/>
            </a:pPr>
            <a:r>
              <a:rPr lang="en-US" b="1" dirty="0" smtClean="0"/>
              <a:t>Longer growing seasons</a:t>
            </a:r>
          </a:p>
          <a:p>
            <a:pPr lvl="1">
              <a:spcBef>
                <a:spcPts val="600"/>
              </a:spcBef>
            </a:pPr>
            <a:r>
              <a:rPr lang="en-US" sz="2200" dirty="0" smtClean="0"/>
              <a:t>Altered timing of aquifer recharge</a:t>
            </a:r>
          </a:p>
          <a:p>
            <a:pPr lvl="1">
              <a:spcBef>
                <a:spcPts val="600"/>
              </a:spcBef>
            </a:pPr>
            <a:r>
              <a:rPr lang="en-US" sz="2200" dirty="0" smtClean="0"/>
              <a:t>Potential declines in summer seasonal stream flow</a:t>
            </a:r>
          </a:p>
          <a:p>
            <a:pPr lvl="1">
              <a:spcBef>
                <a:spcPts val="600"/>
              </a:spcBef>
            </a:pPr>
            <a:r>
              <a:rPr lang="en-US" sz="2200" dirty="0" smtClean="0"/>
              <a:t>Potential increases in flashiness and episodic high flows</a:t>
            </a:r>
          </a:p>
          <a:p>
            <a:pPr lvl="1">
              <a:spcBef>
                <a:spcPts val="600"/>
              </a:spcBef>
            </a:pPr>
            <a:r>
              <a:rPr lang="en-US" sz="2200" dirty="0" smtClean="0"/>
              <a:t>Increased water stress in late summer</a:t>
            </a:r>
          </a:p>
          <a:p>
            <a:pPr lvl="1">
              <a:spcBef>
                <a:spcPts val="600"/>
              </a:spcBef>
            </a:pPr>
            <a:r>
              <a:rPr lang="en-US" sz="2200" dirty="0" err="1" smtClean="0"/>
              <a:t>Phenological</a:t>
            </a:r>
            <a:r>
              <a:rPr lang="en-US" sz="2200" dirty="0" smtClean="0"/>
              <a:t> shifts and asynchrony</a:t>
            </a:r>
          </a:p>
          <a:p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621968" y="6424208"/>
            <a:ext cx="73906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ndara"/>
                <a:cs typeface="Candara"/>
              </a:rPr>
              <a:t>Dale et al 2001, </a:t>
            </a:r>
            <a:r>
              <a:rPr lang="en-US" dirty="0" err="1" smtClean="0">
                <a:latin typeface="Candara"/>
                <a:cs typeface="Candara"/>
              </a:rPr>
              <a:t>Huntingon</a:t>
            </a:r>
            <a:r>
              <a:rPr lang="en-US" dirty="0" smtClean="0">
                <a:latin typeface="Candara"/>
                <a:cs typeface="Candara"/>
              </a:rPr>
              <a:t> 2004, Parmesan 2006, </a:t>
            </a:r>
            <a:r>
              <a:rPr lang="en-US" dirty="0" err="1" smtClean="0">
                <a:latin typeface="Candara"/>
                <a:cs typeface="Candara"/>
              </a:rPr>
              <a:t>Cherkauer</a:t>
            </a:r>
            <a:r>
              <a:rPr lang="en-US" dirty="0" smtClean="0">
                <a:latin typeface="Candara"/>
                <a:cs typeface="Candara"/>
              </a:rPr>
              <a:t> and </a:t>
            </a:r>
            <a:r>
              <a:rPr lang="en-US" dirty="0" err="1" smtClean="0">
                <a:latin typeface="Candara"/>
                <a:cs typeface="Candara"/>
              </a:rPr>
              <a:t>Sinha</a:t>
            </a:r>
            <a:r>
              <a:rPr lang="en-US" dirty="0" smtClean="0">
                <a:latin typeface="Candara"/>
                <a:cs typeface="Candara"/>
              </a:rPr>
              <a:t> 2010</a:t>
            </a:r>
            <a:endParaRPr lang="en-US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4663195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Increased Stresses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Acclimation to CO</a:t>
            </a:r>
            <a:r>
              <a:rPr lang="en-US" baseline="-25000" dirty="0" smtClean="0">
                <a:solidFill>
                  <a:srgbClr val="7F7F7F"/>
                </a:solidFill>
              </a:rPr>
              <a:t>2</a:t>
            </a:r>
            <a:r>
              <a:rPr lang="en-US" dirty="0" smtClean="0">
                <a:solidFill>
                  <a:srgbClr val="7F7F7F"/>
                </a:solidFill>
              </a:rPr>
              <a:t> fertilization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Extreme weather events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Longer growing seasons</a:t>
            </a:r>
          </a:p>
          <a:p>
            <a:pPr marL="0" indent="0">
              <a:buNone/>
            </a:pPr>
            <a:r>
              <a:rPr lang="en-US" b="1" dirty="0" smtClean="0"/>
              <a:t>Expanded pest and disease ranges</a:t>
            </a:r>
          </a:p>
          <a:p>
            <a:pPr lvl="1"/>
            <a:r>
              <a:rPr lang="en-US" sz="2200" dirty="0" smtClean="0"/>
              <a:t>Pests migrating northward</a:t>
            </a:r>
          </a:p>
          <a:p>
            <a:pPr lvl="1"/>
            <a:r>
              <a:rPr lang="en-US" sz="2200" dirty="0" smtClean="0"/>
              <a:t>Accelerated lifecycles</a:t>
            </a:r>
          </a:p>
          <a:p>
            <a:pPr lvl="1"/>
            <a:r>
              <a:rPr lang="en-US" sz="2200" dirty="0" smtClean="0"/>
              <a:t>Decreased probability of lower lethal temperatures</a:t>
            </a:r>
          </a:p>
          <a:p>
            <a:pPr lvl="1"/>
            <a:r>
              <a:rPr lang="en-US" sz="2200" dirty="0" smtClean="0"/>
              <a:t>Increased winter minimum temps </a:t>
            </a:r>
            <a:r>
              <a:rPr lang="en-US" sz="2200" dirty="0" smtClean="0">
                <a:sym typeface="Wingdings"/>
              </a:rPr>
              <a:t> potential range expansion (hemlock wooly </a:t>
            </a:r>
            <a:r>
              <a:rPr lang="en-US" sz="2200" dirty="0" err="1" smtClean="0">
                <a:sym typeface="Wingdings"/>
              </a:rPr>
              <a:t>adelgid</a:t>
            </a:r>
            <a:r>
              <a:rPr lang="en-US" sz="2200" dirty="0" smtClean="0">
                <a:sym typeface="Wingdings"/>
              </a:rPr>
              <a:t>, mountain pine beetle) </a:t>
            </a:r>
            <a:endParaRPr lang="en-US" sz="2200" dirty="0" smtClean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52308" y="6423940"/>
            <a:ext cx="7913382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ndara"/>
                <a:cs typeface="Candara"/>
              </a:rPr>
              <a:t>Ayres and </a:t>
            </a:r>
            <a:r>
              <a:rPr lang="en-US" dirty="0" err="1" smtClean="0">
                <a:latin typeface="Candara"/>
                <a:cs typeface="Candara"/>
              </a:rPr>
              <a:t>Lombardero</a:t>
            </a:r>
            <a:r>
              <a:rPr lang="en-US" dirty="0" smtClean="0">
                <a:latin typeface="Candara"/>
                <a:cs typeface="Candara"/>
              </a:rPr>
              <a:t> 2000, Woods et al 2005, Parmesan 2006, </a:t>
            </a:r>
            <a:r>
              <a:rPr lang="en-US" dirty="0" err="1" smtClean="0">
                <a:latin typeface="Candara"/>
                <a:cs typeface="Candara"/>
              </a:rPr>
              <a:t>Soja</a:t>
            </a:r>
            <a:r>
              <a:rPr lang="en-US" dirty="0" smtClean="0">
                <a:latin typeface="Candara"/>
                <a:cs typeface="Candara"/>
              </a:rPr>
              <a:t> et al 2006 </a:t>
            </a:r>
            <a:endParaRPr lang="en-US" dirty="0">
              <a:latin typeface="Candara"/>
              <a:cs typeface="Candara"/>
            </a:endParaRPr>
          </a:p>
        </p:txBody>
      </p:sp>
      <p:pic>
        <p:nvPicPr>
          <p:cNvPr id="5" name="Picture 4" descr="https://encrypted-tbn0.gstatic.com/images?q=tbn:ANd9GcQPUH6fHUIuL0jr2edJ-5nqEbIw0SkATsorirIoilJmT1-gPdbdF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3276" y="565150"/>
            <a:ext cx="2012413" cy="150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encrypted-tbn0.gstatic.com/images?q=tbn:ANd9GcQdxJx_JAJJHLDhEYrY8G039l4fyYOM1sO1XNlmdH05Sfva8RJ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0188" y="1724760"/>
            <a:ext cx="1923125" cy="201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encrypted-tbn3.gstatic.com/images?q=tbn:ANd9GcR20KclZ6s8JkfRmdaOQQvlUWimu8nz4SpItlNl7veP1WMr2yFY-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592313" y="443706"/>
            <a:ext cx="762000" cy="150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3741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Increased Stresses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Acclimation to CO</a:t>
            </a:r>
            <a:r>
              <a:rPr lang="en-US" baseline="-25000" dirty="0" smtClean="0">
                <a:solidFill>
                  <a:srgbClr val="7F7F7F"/>
                </a:solidFill>
              </a:rPr>
              <a:t>2</a:t>
            </a:r>
            <a:r>
              <a:rPr lang="en-US" dirty="0" smtClean="0">
                <a:solidFill>
                  <a:srgbClr val="7F7F7F"/>
                </a:solidFill>
              </a:rPr>
              <a:t> fertilization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Extreme weather events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Longer growing seasons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Expanded pest and disease ranges</a:t>
            </a:r>
          </a:p>
          <a:p>
            <a:pPr marL="0" indent="0">
              <a:buNone/>
            </a:pPr>
            <a:r>
              <a:rPr lang="en-US" b="1" dirty="0" smtClean="0"/>
              <a:t>Decreased snow pack and early thaw</a:t>
            </a:r>
          </a:p>
          <a:p>
            <a:pPr lvl="1"/>
            <a:r>
              <a:rPr lang="en-US" dirty="0" smtClean="0"/>
              <a:t>Early bud break and loss of cold hardening</a:t>
            </a:r>
          </a:p>
          <a:p>
            <a:pPr lvl="1"/>
            <a:r>
              <a:rPr lang="en-US" dirty="0" smtClean="0"/>
              <a:t>Frost damage during spring freezing</a:t>
            </a:r>
          </a:p>
          <a:p>
            <a:pPr lvl="1"/>
            <a:r>
              <a:rPr lang="en-US" dirty="0" smtClean="0"/>
              <a:t>Less insulation in cold snaps</a:t>
            </a:r>
            <a:endParaRPr lang="en-US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197918" y="6423940"/>
            <a:ext cx="4828252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ndara"/>
                <a:cs typeface="Candara"/>
              </a:rPr>
              <a:t>Ayres and </a:t>
            </a:r>
            <a:r>
              <a:rPr lang="en-US" dirty="0" err="1" smtClean="0">
                <a:latin typeface="Candara"/>
                <a:cs typeface="Candara"/>
              </a:rPr>
              <a:t>Lombardero</a:t>
            </a:r>
            <a:r>
              <a:rPr lang="en-US" dirty="0" smtClean="0">
                <a:latin typeface="Candara"/>
                <a:cs typeface="Candara"/>
              </a:rPr>
              <a:t> 2000, </a:t>
            </a:r>
            <a:r>
              <a:rPr lang="en-US" dirty="0" err="1" smtClean="0">
                <a:latin typeface="Candara"/>
                <a:cs typeface="Candara"/>
              </a:rPr>
              <a:t>Hennon</a:t>
            </a:r>
            <a:r>
              <a:rPr lang="en-US" dirty="0" smtClean="0">
                <a:latin typeface="Candara"/>
                <a:cs typeface="Candara"/>
              </a:rPr>
              <a:t> et al 2006</a:t>
            </a:r>
            <a:endParaRPr lang="en-US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0427693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rme 1"/>
          <p:cNvSpPr>
            <a:spLocks/>
          </p:cNvSpPr>
          <p:nvPr/>
        </p:nvSpPr>
        <p:spPr bwMode="auto">
          <a:xfrm>
            <a:off x="152400" y="457200"/>
            <a:ext cx="8929718" cy="747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defTabSz="-13873163"/>
            <a:endParaRPr lang="fr-CA" sz="3400" b="1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Temperature </a:t>
            </a:r>
            <a:r>
              <a:rPr lang="en-US" b="1" dirty="0" smtClean="0"/>
              <a:t>changes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1316037"/>
            <a:ext cx="8229600" cy="523418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Over the last 100 years, temperatures have _________.</a:t>
            </a:r>
          </a:p>
          <a:p>
            <a:endParaRPr lang="en-US" sz="3600" dirty="0" smtClean="0"/>
          </a:p>
          <a:p>
            <a:r>
              <a:rPr lang="en-US" sz="3600" dirty="0" smtClean="0"/>
              <a:t>Temperature changes have varied across season with the greatest warming in </a:t>
            </a:r>
            <a:r>
              <a:rPr lang="en-US" sz="3600" dirty="0"/>
              <a:t> </a:t>
            </a:r>
            <a:r>
              <a:rPr lang="en-US" sz="3600" dirty="0" smtClean="0"/>
              <a:t>the _________.</a:t>
            </a:r>
          </a:p>
          <a:p>
            <a:endParaRPr lang="en-US" sz="3600" dirty="0"/>
          </a:p>
          <a:p>
            <a:r>
              <a:rPr lang="en-US" sz="3600" dirty="0" smtClean="0"/>
              <a:t>Growing seasons have</a:t>
            </a:r>
            <a:r>
              <a:rPr lang="en-US" sz="3600" dirty="0"/>
              <a:t> </a:t>
            </a:r>
            <a:r>
              <a:rPr lang="en-US" sz="3600" dirty="0" smtClean="0"/>
              <a:t>_________.</a:t>
            </a:r>
            <a:endParaRPr lang="en-US" sz="3600" dirty="0"/>
          </a:p>
          <a:p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7738280" y="0"/>
            <a:ext cx="1351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1/5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39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Increased Stresses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Acclimation to CO</a:t>
            </a:r>
            <a:r>
              <a:rPr lang="en-US" baseline="-25000" dirty="0" smtClean="0">
                <a:solidFill>
                  <a:srgbClr val="7F7F7F"/>
                </a:solidFill>
              </a:rPr>
              <a:t>2</a:t>
            </a:r>
            <a:r>
              <a:rPr lang="en-US" dirty="0" smtClean="0">
                <a:solidFill>
                  <a:srgbClr val="7F7F7F"/>
                </a:solidFill>
              </a:rPr>
              <a:t> fertilization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Extreme weather events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Longer growing seasons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Expanded pest and disease ranges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Decreased snow pack and early thaw</a:t>
            </a:r>
          </a:p>
          <a:p>
            <a:pPr marL="0" indent="0">
              <a:buNone/>
            </a:pPr>
            <a:r>
              <a:rPr lang="en-US" b="1" dirty="0" smtClean="0"/>
              <a:t>Increased frequency and intensity of fire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8672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Increased Stresses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Acclimation to CO</a:t>
            </a:r>
            <a:r>
              <a:rPr lang="en-US" baseline="-25000" dirty="0" smtClean="0">
                <a:solidFill>
                  <a:srgbClr val="7F7F7F"/>
                </a:solidFill>
              </a:rPr>
              <a:t>2</a:t>
            </a:r>
            <a:r>
              <a:rPr lang="en-US" dirty="0" smtClean="0">
                <a:solidFill>
                  <a:srgbClr val="7F7F7F"/>
                </a:solidFill>
              </a:rPr>
              <a:t> fertilization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Extreme weather events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Longer growing seasons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Expanded pest and disease ranges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Decreased snow pack and early thaw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Increased frequency and intensity of fire</a:t>
            </a:r>
          </a:p>
          <a:p>
            <a:pPr marL="0" indent="0">
              <a:buNone/>
            </a:pPr>
            <a:r>
              <a:rPr lang="en-US" b="1" dirty="0" smtClean="0"/>
              <a:t>Species range shifts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1637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Stresses: Sugar maple example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61" t="31842" r="74121"/>
          <a:stretch/>
        </p:blipFill>
        <p:spPr bwMode="auto">
          <a:xfrm>
            <a:off x="473411" y="3334676"/>
            <a:ext cx="342782" cy="1571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21" y="2707008"/>
            <a:ext cx="136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Importance Value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8998" y="3334676"/>
            <a:ext cx="1378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Low</a:t>
            </a:r>
            <a:endParaRPr lang="en-US" sz="1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88999" y="4536427"/>
            <a:ext cx="1378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High</a:t>
            </a:r>
            <a:endParaRPr lang="en-US" sz="1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0" y="1219200"/>
            <a:ext cx="1944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2070-2100 Low</a:t>
            </a:r>
            <a:endParaRPr lang="en-US" sz="1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951220" y="3935551"/>
            <a:ext cx="1944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2070-2100 High</a:t>
            </a:r>
            <a:endParaRPr lang="en-US" sz="1800" b="1" dirty="0"/>
          </a:p>
        </p:txBody>
      </p:sp>
      <p:sp>
        <p:nvSpPr>
          <p:cNvPr id="13" name="Right Arrow 12"/>
          <p:cNvSpPr/>
          <p:nvPr/>
        </p:nvSpPr>
        <p:spPr bwMode="auto">
          <a:xfrm rot="19834541">
            <a:off x="4012838" y="2491132"/>
            <a:ext cx="827314" cy="22152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 Helvetica Bold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 rot="1697530">
            <a:off x="4139504" y="5224230"/>
            <a:ext cx="827314" cy="22152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 Helvetica Bold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46990" y="2532257"/>
            <a:ext cx="2206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Current FIA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57" y="6477000"/>
            <a:ext cx="1440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Iverson et al. </a:t>
            </a:r>
            <a:endParaRPr lang="en-US" i="1" dirty="0"/>
          </a:p>
        </p:txBody>
      </p:sp>
      <p:pic>
        <p:nvPicPr>
          <p:cNvPr id="20" name="Picture 19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8427" y="2932869"/>
            <a:ext cx="3281680" cy="2131391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51"/>
          <a:stretch/>
        </p:blipFill>
        <p:spPr>
          <a:xfrm>
            <a:off x="5275216" y="1588532"/>
            <a:ext cx="3640183" cy="2347019"/>
          </a:xfrm>
          <a:prstGeom prst="rect">
            <a:avLst/>
          </a:prstGeom>
        </p:spPr>
      </p:pic>
      <p:pic>
        <p:nvPicPr>
          <p:cNvPr id="22" name="Picture 21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5216" y="4345609"/>
            <a:ext cx="3640183" cy="235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9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Stresses: Quaking aspen example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61" t="31842" r="74121"/>
          <a:stretch/>
        </p:blipFill>
        <p:spPr bwMode="auto">
          <a:xfrm>
            <a:off x="473411" y="3334676"/>
            <a:ext cx="342782" cy="1571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021" y="2707008"/>
            <a:ext cx="136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Importance Value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8998" y="3334676"/>
            <a:ext cx="1378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Low</a:t>
            </a:r>
            <a:endParaRPr lang="en-US" sz="1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88999" y="4536427"/>
            <a:ext cx="1378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High</a:t>
            </a:r>
            <a:endParaRPr lang="en-US" sz="1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0" y="1219200"/>
            <a:ext cx="1944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2070-2100 Low</a:t>
            </a:r>
            <a:endParaRPr lang="en-US" sz="1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951220" y="3935551"/>
            <a:ext cx="1944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2070-2100 High</a:t>
            </a:r>
            <a:endParaRPr lang="en-US" sz="1800" b="1" dirty="0"/>
          </a:p>
        </p:txBody>
      </p:sp>
      <p:sp>
        <p:nvSpPr>
          <p:cNvPr id="13" name="Right Arrow 12"/>
          <p:cNvSpPr/>
          <p:nvPr/>
        </p:nvSpPr>
        <p:spPr bwMode="auto">
          <a:xfrm rot="19834541">
            <a:off x="4012838" y="2491132"/>
            <a:ext cx="827314" cy="22152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 Helvetica Bold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 rot="1697530">
            <a:off x="4139504" y="5224230"/>
            <a:ext cx="827314" cy="22152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 Helvetica Bold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46990" y="2532257"/>
            <a:ext cx="2206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Current FIA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57" y="6477000"/>
            <a:ext cx="1440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Iverson et al. </a:t>
            </a:r>
            <a:endParaRPr lang="en-US" i="1" dirty="0"/>
          </a:p>
        </p:txBody>
      </p:sp>
      <p:pic>
        <p:nvPicPr>
          <p:cNvPr id="16" name="Picture 15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8427" y="2920639"/>
            <a:ext cx="3318510" cy="2137411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6334" y="1533188"/>
            <a:ext cx="3657600" cy="2377440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"/>
          <a:stretch/>
        </p:blipFill>
        <p:spPr>
          <a:xfrm>
            <a:off x="5094877" y="4304882"/>
            <a:ext cx="3657600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3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Increased Stresses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Species range shifts</a:t>
            </a:r>
          </a:p>
          <a:p>
            <a:pPr lvl="1"/>
            <a:r>
              <a:rPr lang="en-US" sz="2400" dirty="0" smtClean="0"/>
              <a:t>Range shifts ≠ instant catastrophic dieback</a:t>
            </a:r>
          </a:p>
          <a:p>
            <a:pPr lvl="1"/>
            <a:r>
              <a:rPr lang="en-US" sz="2400" dirty="0" smtClean="0"/>
              <a:t>Mature trees should fare better</a:t>
            </a:r>
          </a:p>
          <a:p>
            <a:pPr lvl="2"/>
            <a:r>
              <a:rPr lang="en-US" sz="2000" dirty="0" smtClean="0"/>
              <a:t>Developed root system</a:t>
            </a:r>
          </a:p>
          <a:p>
            <a:pPr lvl="2"/>
            <a:r>
              <a:rPr lang="en-US" sz="2000" dirty="0" smtClean="0"/>
              <a:t>Greater carbohydrate reserves</a:t>
            </a:r>
          </a:p>
          <a:p>
            <a:pPr lvl="1"/>
            <a:r>
              <a:rPr lang="en-US" sz="2400" dirty="0" smtClean="0"/>
              <a:t>Stress factors will increase in severity</a:t>
            </a:r>
          </a:p>
          <a:p>
            <a:pPr lvl="2"/>
            <a:r>
              <a:rPr lang="en-US" sz="2000" dirty="0" smtClean="0"/>
              <a:t>Temperature</a:t>
            </a:r>
          </a:p>
          <a:p>
            <a:pPr lvl="2"/>
            <a:r>
              <a:rPr lang="en-US" sz="2000" dirty="0" smtClean="0"/>
              <a:t>Moisture</a:t>
            </a:r>
          </a:p>
          <a:p>
            <a:pPr lvl="2"/>
            <a:r>
              <a:rPr lang="en-US" sz="2000" dirty="0" smtClean="0"/>
              <a:t>Competition </a:t>
            </a:r>
          </a:p>
          <a:p>
            <a:pPr lvl="1"/>
            <a:r>
              <a:rPr lang="en-US" sz="2400" dirty="0" smtClean="0"/>
              <a:t>Increased susceptibility to disturbance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70112" y="6415527"/>
            <a:ext cx="3443286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ndara"/>
                <a:cs typeface="Candara"/>
              </a:rPr>
              <a:t>Dale et al 2001, Iverson et al 2008</a:t>
            </a:r>
          </a:p>
        </p:txBody>
      </p:sp>
    </p:spTree>
    <p:extLst>
      <p:ext uri="{BB962C8B-B14F-4D97-AF65-F5344CB8AC3E}">
        <p14:creationId xmlns:p14="http://schemas.microsoft.com/office/powerpoint/2010/main" val="19834133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5806" y="274638"/>
            <a:ext cx="8440584" cy="1143000"/>
          </a:xfrm>
        </p:spPr>
        <p:txBody>
          <a:bodyPr>
            <a:normAutofit/>
          </a:bodyPr>
          <a:lstStyle/>
          <a:p>
            <a:r>
              <a:rPr lang="en-US" dirty="0"/>
              <a:t>Increased Stresses</a:t>
            </a:r>
            <a:endParaRPr lang="en-US" dirty="0">
              <a:latin typeface="Candara"/>
              <a:cs typeface="Candara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34390" y="1417638"/>
            <a:ext cx="8382000" cy="406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andara"/>
                <a:ea typeface="+mn-ea"/>
                <a:cs typeface="Candar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Precipitation</a:t>
            </a:r>
            <a:endParaRPr lang="en-US" sz="2400" b="1" dirty="0" smtClean="0">
              <a:solidFill>
                <a:srgbClr val="FF9933"/>
              </a:solidFill>
            </a:endParaRPr>
          </a:p>
          <a:p>
            <a:r>
              <a:rPr lang="en-US" sz="2400" dirty="0" smtClean="0"/>
              <a:t>Temperature</a:t>
            </a:r>
            <a:endParaRPr lang="en-US" sz="2400" b="1" dirty="0" smtClean="0">
              <a:solidFill>
                <a:srgbClr val="FF9933"/>
              </a:solidFill>
            </a:endParaRPr>
          </a:p>
          <a:p>
            <a:r>
              <a:rPr lang="en-US" sz="2400" dirty="0" smtClean="0"/>
              <a:t>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fertilization</a:t>
            </a:r>
            <a:endParaRPr lang="en-US" sz="2400" b="1" dirty="0" smtClean="0"/>
          </a:p>
          <a:p>
            <a:r>
              <a:rPr lang="en-US" sz="2400" dirty="0" smtClean="0"/>
              <a:t>Extreme weather events 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en-US" sz="2400" dirty="0" smtClean="0"/>
              <a:t>Longer growing seasons</a:t>
            </a:r>
          </a:p>
          <a:p>
            <a:r>
              <a:rPr lang="en-US" sz="2400" dirty="0" smtClean="0"/>
              <a:t>Expanded </a:t>
            </a:r>
            <a:r>
              <a:rPr lang="en-US" sz="2400" dirty="0"/>
              <a:t>pest and disease ranges </a:t>
            </a:r>
            <a:endParaRPr lang="en-US" sz="2400" b="1" dirty="0" smtClean="0"/>
          </a:p>
          <a:p>
            <a:r>
              <a:rPr lang="en-US" sz="2400" dirty="0" smtClean="0"/>
              <a:t>Decreased snow pack and early thaw </a:t>
            </a:r>
            <a:endParaRPr lang="en-US" sz="2400" b="1" dirty="0" smtClean="0"/>
          </a:p>
          <a:p>
            <a:r>
              <a:rPr lang="en-US" sz="2400" dirty="0" smtClean="0"/>
              <a:t>Increased frequency and intensity of fire</a:t>
            </a:r>
          </a:p>
          <a:p>
            <a:r>
              <a:rPr lang="en-US" sz="2400" dirty="0" smtClean="0"/>
              <a:t>Species range shifts </a:t>
            </a:r>
            <a:endParaRPr lang="en-US" sz="2400" b="1" dirty="0" smtClean="0">
              <a:solidFill>
                <a:srgbClr val="FF0000"/>
              </a:solidFill>
              <a:sym typeface="Wingdings" pitchFamily="2" charset="2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930452" y="1417638"/>
            <a:ext cx="3749524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600" i="1" dirty="0" smtClean="0">
                <a:solidFill>
                  <a:srgbClr val="C00000"/>
                </a:solidFill>
                <a:latin typeface="Candara"/>
                <a:cs typeface="Candara"/>
              </a:rPr>
              <a:t>Interactions between these limitations and stressors are highly likely</a:t>
            </a:r>
            <a:endParaRPr lang="en-US" sz="2600" i="1" dirty="0">
              <a:solidFill>
                <a:srgbClr val="C00000"/>
              </a:solidFill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921539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276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Increased Ecosystem Vulnerabilities…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6995"/>
            <a:ext cx="8478896" cy="372552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Risk will be greater in </a:t>
            </a:r>
            <a:r>
              <a:rPr lang="en-US" sz="2400" dirty="0" smtClean="0">
                <a:solidFill>
                  <a:srgbClr val="C22012"/>
                </a:solidFill>
              </a:rPr>
              <a:t>low diversity systems</a:t>
            </a:r>
          </a:p>
          <a:p>
            <a:r>
              <a:rPr lang="en-US" sz="2400" dirty="0" smtClean="0"/>
              <a:t>Disturbance will destabilize </a:t>
            </a:r>
            <a:r>
              <a:rPr lang="en-US" sz="2400" dirty="0" smtClean="0">
                <a:solidFill>
                  <a:srgbClr val="C22012"/>
                </a:solidFill>
              </a:rPr>
              <a:t>static ecosystems</a:t>
            </a:r>
          </a:p>
          <a:p>
            <a:r>
              <a:rPr lang="en-US" sz="2400" dirty="0" smtClean="0"/>
              <a:t>Greater problems for </a:t>
            </a:r>
            <a:r>
              <a:rPr lang="en-US" sz="2400" dirty="0" smtClean="0">
                <a:solidFill>
                  <a:srgbClr val="C22012"/>
                </a:solidFill>
              </a:rPr>
              <a:t>species already in decline</a:t>
            </a:r>
          </a:p>
          <a:p>
            <a:r>
              <a:rPr lang="en-US" sz="2400" dirty="0" smtClean="0"/>
              <a:t>Resilience may be weakened in </a:t>
            </a:r>
            <a:r>
              <a:rPr lang="en-US" sz="2400" dirty="0" smtClean="0">
                <a:solidFill>
                  <a:srgbClr val="C22012"/>
                </a:solidFill>
              </a:rPr>
              <a:t>fragmented ecosystems</a:t>
            </a:r>
          </a:p>
          <a:p>
            <a:r>
              <a:rPr lang="en-US" sz="2400" dirty="0" smtClean="0"/>
              <a:t>Further reductions in habitat will impact </a:t>
            </a:r>
            <a:r>
              <a:rPr lang="en-US" sz="2400" dirty="0" smtClean="0">
                <a:solidFill>
                  <a:srgbClr val="C22012"/>
                </a:solidFill>
              </a:rPr>
              <a:t>threatened, endangered, and rare species</a:t>
            </a:r>
          </a:p>
          <a:p>
            <a:r>
              <a:rPr lang="en-US" sz="2400" dirty="0" smtClean="0"/>
              <a:t>Ecosystem changes will have significant effects on </a:t>
            </a:r>
            <a:r>
              <a:rPr lang="en-US" sz="2400" dirty="0" smtClean="0">
                <a:solidFill>
                  <a:srgbClr val="C22012"/>
                </a:solidFill>
              </a:rPr>
              <a:t>wildlife</a:t>
            </a:r>
          </a:p>
          <a:p>
            <a:endParaRPr lang="en-US" sz="2400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011000" y="6391565"/>
            <a:ext cx="20636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Candara"/>
                <a:cs typeface="Candara"/>
              </a:rPr>
              <a:t>Swanston et al 2011</a:t>
            </a:r>
            <a:endParaRPr lang="en-US" dirty="0">
              <a:latin typeface="Candara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9680169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7166227"/>
              </p:ext>
            </p:extLst>
          </p:nvPr>
        </p:nvGraphicFramePr>
        <p:xfrm>
          <a:off x="381000" y="1524000"/>
          <a:ext cx="8458199" cy="4538472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430517"/>
                <a:gridCol w="2138856"/>
                <a:gridCol w="2041634"/>
                <a:gridCol w="1847192"/>
              </a:tblGrid>
              <a:tr h="3238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>
                          <a:effectLst/>
                        </a:rPr>
                        <a:t>Community Type</a:t>
                      </a:r>
                      <a:endParaRPr lang="en-US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>
                          <a:effectLst/>
                        </a:rPr>
                        <a:t>Potential Impacts</a:t>
                      </a:r>
                      <a:endParaRPr lang="en-US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>
                          <a:effectLst/>
                        </a:rPr>
                        <a:t>Adaptive Capacity</a:t>
                      </a:r>
                      <a:endParaRPr lang="en-US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>
                          <a:effectLst/>
                        </a:rPr>
                        <a:t>Vulnerability</a:t>
                      </a:r>
                      <a:endParaRPr lang="en-US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195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Northern hardwoods</a:t>
                      </a:r>
                      <a:endParaRPr lang="en-US" sz="1600" b="1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Moderate-Negative</a:t>
                      </a:r>
                      <a:endParaRPr lang="en-US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>
                          <a:effectLst/>
                        </a:rPr>
                        <a:t>Moderate-High</a:t>
                      </a:r>
                      <a:endParaRPr lang="en-US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>
                          <a:effectLst/>
                        </a:rPr>
                        <a:t>Moderate</a:t>
                      </a:r>
                      <a:endParaRPr lang="en-US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FFFF00">
                        <a:alpha val="69804"/>
                      </a:srgb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Aspen-birch</a:t>
                      </a:r>
                      <a:endParaRPr lang="en-US" sz="1600" b="1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Moderate-Negative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>
                          <a:effectLst/>
                        </a:rPr>
                        <a:t>Moderate-High</a:t>
                      </a:r>
                      <a:endParaRPr lang="en-US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</a:rPr>
                        <a:t>Moderate-High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FFC000">
                        <a:alpha val="67843"/>
                      </a:srgb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Upland spruce-fir</a:t>
                      </a:r>
                      <a:endParaRPr lang="en-US" sz="1600" b="1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smtClean="0">
                          <a:effectLst/>
                        </a:rPr>
                        <a:t>Negative</a:t>
                      </a:r>
                      <a:endParaRPr lang="en-US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smtClean="0">
                          <a:effectLst/>
                        </a:rPr>
                        <a:t>Moderate-Low</a:t>
                      </a:r>
                      <a:endParaRPr lang="en-US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High</a:t>
                      </a:r>
                      <a:endParaRPr lang="en-US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FF0000">
                        <a:alpha val="69804"/>
                      </a:srgb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Lowland conifers</a:t>
                      </a:r>
                      <a:endParaRPr lang="en-US" sz="1600" b="1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Negative</a:t>
                      </a:r>
                      <a:endParaRPr lang="en-US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Moderate-Low</a:t>
                      </a:r>
                      <a:endParaRPr lang="en-US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>
                          <a:effectLst/>
                        </a:rPr>
                        <a:t>High</a:t>
                      </a:r>
                      <a:endParaRPr lang="en-US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FF0000">
                        <a:alpha val="69804"/>
                      </a:srgb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Jack pine</a:t>
                      </a:r>
                      <a:endParaRPr lang="en-US" sz="1600" b="1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smtClean="0">
                          <a:effectLst/>
                        </a:rPr>
                        <a:t>Moderate-Negative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Moderate-High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Moderate</a:t>
                      </a:r>
                      <a:endParaRPr lang="en-US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Red pine</a:t>
                      </a:r>
                      <a:endParaRPr lang="en-US" sz="1600" b="1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smtClean="0">
                          <a:effectLst/>
                        </a:rPr>
                        <a:t>Moderate-Negative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Moderate-Low</a:t>
                      </a:r>
                      <a:endParaRPr lang="en-US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Moderate-High</a:t>
                      </a:r>
                      <a:endParaRPr lang="en-US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FFC000">
                        <a:alpha val="69804"/>
                      </a:srgb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White pine</a:t>
                      </a:r>
                      <a:endParaRPr lang="en-US" sz="1600" b="1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Moderate-Negative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High</a:t>
                      </a:r>
                      <a:endParaRPr lang="en-US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Moderate-Low</a:t>
                      </a:r>
                      <a:endParaRPr lang="en-US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 smtClean="0">
                          <a:effectLst/>
                        </a:rPr>
                        <a:t>Oak associations</a:t>
                      </a:r>
                      <a:endParaRPr lang="en-US" sz="1600" b="1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Moderate</a:t>
                      </a:r>
                      <a:endParaRPr lang="en-US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Moderate-High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Moderate- Low</a:t>
                      </a:r>
                      <a:endParaRPr lang="en-US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b="1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Lowland-riparian hardwoods</a:t>
                      </a:r>
                      <a:endParaRPr lang="en-US" sz="1600" b="1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</a:rPr>
                        <a:t>Moderate-Negative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800" dirty="0" smtClean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Moderate</a:t>
                      </a:r>
                      <a:endParaRPr lang="en-US" sz="1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</a:rPr>
                        <a:t>Moderate-High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anchor="ctr">
                    <a:solidFill>
                      <a:srgbClr val="FFC000">
                        <a:alpha val="69804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Vulnerability Assessment (DRAFT)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04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9367" y="1942186"/>
            <a:ext cx="67608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 smtClean="0">
                <a:solidFill>
                  <a:schemeClr val="accent3">
                    <a:lumMod val="75000"/>
                  </a:schemeClr>
                </a:solidFill>
                <a:latin typeface="Candara" pitchFamily="34" charset="0"/>
              </a:rPr>
              <a:t>What can someone do if they care about forests?</a:t>
            </a:r>
            <a:endParaRPr lang="en-US" sz="4800" i="1" dirty="0">
              <a:solidFill>
                <a:schemeClr val="accent3">
                  <a:lumMod val="75000"/>
                </a:schemeClr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8392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>
            <a:normAutofit/>
          </a:bodyPr>
          <a:lstStyle/>
          <a:p>
            <a:r>
              <a:rPr lang="en-US" sz="4400" dirty="0" smtClean="0"/>
              <a:t>Options for Responding</a:t>
            </a:r>
            <a:endParaRPr lang="en-US" sz="4400" cap="none" dirty="0" smtClean="0"/>
          </a:p>
        </p:txBody>
      </p:sp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827088" y="1485206"/>
            <a:ext cx="7200900" cy="727075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latin typeface="Candara" pitchFamily="34" charset="0"/>
              </a:rPr>
              <a:t>PEOPLE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042988" y="1599506"/>
            <a:ext cx="215900" cy="503237"/>
            <a:chOff x="567" y="2478"/>
            <a:chExt cx="136" cy="317"/>
          </a:xfrm>
        </p:grpSpPr>
        <p:sp>
          <p:nvSpPr>
            <p:cNvPr id="5207" name="Oval 12"/>
            <p:cNvSpPr>
              <a:spLocks noChangeArrowheads="1"/>
            </p:cNvSpPr>
            <p:nvPr/>
          </p:nvSpPr>
          <p:spPr bwMode="auto">
            <a:xfrm>
              <a:off x="567" y="2478"/>
              <a:ext cx="136" cy="1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8" name="Line 13"/>
            <p:cNvSpPr>
              <a:spLocks noChangeShapeType="1"/>
            </p:cNvSpPr>
            <p:nvPr/>
          </p:nvSpPr>
          <p:spPr bwMode="auto">
            <a:xfrm>
              <a:off x="633" y="2614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09" name="Line 14"/>
            <p:cNvSpPr>
              <a:spLocks noChangeShapeType="1"/>
            </p:cNvSpPr>
            <p:nvPr/>
          </p:nvSpPr>
          <p:spPr bwMode="auto">
            <a:xfrm>
              <a:off x="633" y="2704"/>
              <a:ext cx="45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10" name="Line 15"/>
            <p:cNvSpPr>
              <a:spLocks noChangeShapeType="1"/>
            </p:cNvSpPr>
            <p:nvPr/>
          </p:nvSpPr>
          <p:spPr bwMode="auto">
            <a:xfrm flipH="1">
              <a:off x="587" y="2704"/>
              <a:ext cx="46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11" name="Line 16"/>
            <p:cNvSpPr>
              <a:spLocks noChangeShapeType="1"/>
            </p:cNvSpPr>
            <p:nvPr/>
          </p:nvSpPr>
          <p:spPr bwMode="auto">
            <a:xfrm>
              <a:off x="587" y="265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1403350" y="1599506"/>
            <a:ext cx="215900" cy="503237"/>
            <a:chOff x="567" y="2478"/>
            <a:chExt cx="136" cy="317"/>
          </a:xfrm>
        </p:grpSpPr>
        <p:sp>
          <p:nvSpPr>
            <p:cNvPr id="5202" name="Oval 18"/>
            <p:cNvSpPr>
              <a:spLocks noChangeArrowheads="1"/>
            </p:cNvSpPr>
            <p:nvPr/>
          </p:nvSpPr>
          <p:spPr bwMode="auto">
            <a:xfrm>
              <a:off x="567" y="2478"/>
              <a:ext cx="136" cy="1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3" name="Line 19"/>
            <p:cNvSpPr>
              <a:spLocks noChangeShapeType="1"/>
            </p:cNvSpPr>
            <p:nvPr/>
          </p:nvSpPr>
          <p:spPr bwMode="auto">
            <a:xfrm>
              <a:off x="633" y="2614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04" name="Line 20"/>
            <p:cNvSpPr>
              <a:spLocks noChangeShapeType="1"/>
            </p:cNvSpPr>
            <p:nvPr/>
          </p:nvSpPr>
          <p:spPr bwMode="auto">
            <a:xfrm>
              <a:off x="633" y="2704"/>
              <a:ext cx="45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05" name="Line 21"/>
            <p:cNvSpPr>
              <a:spLocks noChangeShapeType="1"/>
            </p:cNvSpPr>
            <p:nvPr/>
          </p:nvSpPr>
          <p:spPr bwMode="auto">
            <a:xfrm flipH="1">
              <a:off x="587" y="2704"/>
              <a:ext cx="46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06" name="Line 22"/>
            <p:cNvSpPr>
              <a:spLocks noChangeShapeType="1"/>
            </p:cNvSpPr>
            <p:nvPr/>
          </p:nvSpPr>
          <p:spPr bwMode="auto">
            <a:xfrm>
              <a:off x="587" y="265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1836738" y="1599506"/>
            <a:ext cx="215900" cy="503237"/>
            <a:chOff x="567" y="2478"/>
            <a:chExt cx="136" cy="317"/>
          </a:xfrm>
        </p:grpSpPr>
        <p:sp>
          <p:nvSpPr>
            <p:cNvPr id="5197" name="Oval 24"/>
            <p:cNvSpPr>
              <a:spLocks noChangeArrowheads="1"/>
            </p:cNvSpPr>
            <p:nvPr/>
          </p:nvSpPr>
          <p:spPr bwMode="auto">
            <a:xfrm>
              <a:off x="567" y="2478"/>
              <a:ext cx="136" cy="1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98" name="Line 25"/>
            <p:cNvSpPr>
              <a:spLocks noChangeShapeType="1"/>
            </p:cNvSpPr>
            <p:nvPr/>
          </p:nvSpPr>
          <p:spPr bwMode="auto">
            <a:xfrm>
              <a:off x="633" y="2614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99" name="Line 26"/>
            <p:cNvSpPr>
              <a:spLocks noChangeShapeType="1"/>
            </p:cNvSpPr>
            <p:nvPr/>
          </p:nvSpPr>
          <p:spPr bwMode="auto">
            <a:xfrm>
              <a:off x="633" y="2704"/>
              <a:ext cx="45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00" name="Line 27"/>
            <p:cNvSpPr>
              <a:spLocks noChangeShapeType="1"/>
            </p:cNvSpPr>
            <p:nvPr/>
          </p:nvSpPr>
          <p:spPr bwMode="auto">
            <a:xfrm flipH="1">
              <a:off x="587" y="2704"/>
              <a:ext cx="46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01" name="Line 28"/>
            <p:cNvSpPr>
              <a:spLocks noChangeShapeType="1"/>
            </p:cNvSpPr>
            <p:nvPr/>
          </p:nvSpPr>
          <p:spPr bwMode="auto">
            <a:xfrm>
              <a:off x="587" y="265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2268538" y="1599506"/>
            <a:ext cx="215900" cy="503237"/>
            <a:chOff x="567" y="2478"/>
            <a:chExt cx="136" cy="317"/>
          </a:xfrm>
        </p:grpSpPr>
        <p:sp>
          <p:nvSpPr>
            <p:cNvPr id="5192" name="Oval 30"/>
            <p:cNvSpPr>
              <a:spLocks noChangeArrowheads="1"/>
            </p:cNvSpPr>
            <p:nvPr/>
          </p:nvSpPr>
          <p:spPr bwMode="auto">
            <a:xfrm>
              <a:off x="567" y="2478"/>
              <a:ext cx="136" cy="1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93" name="Line 31"/>
            <p:cNvSpPr>
              <a:spLocks noChangeShapeType="1"/>
            </p:cNvSpPr>
            <p:nvPr/>
          </p:nvSpPr>
          <p:spPr bwMode="auto">
            <a:xfrm>
              <a:off x="633" y="2614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94" name="Line 32"/>
            <p:cNvSpPr>
              <a:spLocks noChangeShapeType="1"/>
            </p:cNvSpPr>
            <p:nvPr/>
          </p:nvSpPr>
          <p:spPr bwMode="auto">
            <a:xfrm>
              <a:off x="633" y="2704"/>
              <a:ext cx="45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95" name="Line 33"/>
            <p:cNvSpPr>
              <a:spLocks noChangeShapeType="1"/>
            </p:cNvSpPr>
            <p:nvPr/>
          </p:nvSpPr>
          <p:spPr bwMode="auto">
            <a:xfrm flipH="1">
              <a:off x="587" y="2704"/>
              <a:ext cx="46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96" name="Line 34"/>
            <p:cNvSpPr>
              <a:spLocks noChangeShapeType="1"/>
            </p:cNvSpPr>
            <p:nvPr/>
          </p:nvSpPr>
          <p:spPr bwMode="auto">
            <a:xfrm>
              <a:off x="587" y="265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2700338" y="1599506"/>
            <a:ext cx="215900" cy="503237"/>
            <a:chOff x="567" y="2478"/>
            <a:chExt cx="136" cy="317"/>
          </a:xfrm>
        </p:grpSpPr>
        <p:sp>
          <p:nvSpPr>
            <p:cNvPr id="5187" name="Oval 36"/>
            <p:cNvSpPr>
              <a:spLocks noChangeArrowheads="1"/>
            </p:cNvSpPr>
            <p:nvPr/>
          </p:nvSpPr>
          <p:spPr bwMode="auto">
            <a:xfrm>
              <a:off x="567" y="2478"/>
              <a:ext cx="136" cy="1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88" name="Line 37"/>
            <p:cNvSpPr>
              <a:spLocks noChangeShapeType="1"/>
            </p:cNvSpPr>
            <p:nvPr/>
          </p:nvSpPr>
          <p:spPr bwMode="auto">
            <a:xfrm>
              <a:off x="633" y="2614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89" name="Line 38"/>
            <p:cNvSpPr>
              <a:spLocks noChangeShapeType="1"/>
            </p:cNvSpPr>
            <p:nvPr/>
          </p:nvSpPr>
          <p:spPr bwMode="auto">
            <a:xfrm>
              <a:off x="633" y="2704"/>
              <a:ext cx="45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90" name="Line 39"/>
            <p:cNvSpPr>
              <a:spLocks noChangeShapeType="1"/>
            </p:cNvSpPr>
            <p:nvPr/>
          </p:nvSpPr>
          <p:spPr bwMode="auto">
            <a:xfrm flipH="1">
              <a:off x="587" y="2704"/>
              <a:ext cx="46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91" name="Line 40"/>
            <p:cNvSpPr>
              <a:spLocks noChangeShapeType="1"/>
            </p:cNvSpPr>
            <p:nvPr/>
          </p:nvSpPr>
          <p:spPr bwMode="auto">
            <a:xfrm>
              <a:off x="587" y="265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3132138" y="1599506"/>
            <a:ext cx="215900" cy="503237"/>
            <a:chOff x="567" y="2478"/>
            <a:chExt cx="136" cy="317"/>
          </a:xfrm>
        </p:grpSpPr>
        <p:sp>
          <p:nvSpPr>
            <p:cNvPr id="5182" name="Oval 42"/>
            <p:cNvSpPr>
              <a:spLocks noChangeArrowheads="1"/>
            </p:cNvSpPr>
            <p:nvPr/>
          </p:nvSpPr>
          <p:spPr bwMode="auto">
            <a:xfrm>
              <a:off x="567" y="2478"/>
              <a:ext cx="136" cy="1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83" name="Line 43"/>
            <p:cNvSpPr>
              <a:spLocks noChangeShapeType="1"/>
            </p:cNvSpPr>
            <p:nvPr/>
          </p:nvSpPr>
          <p:spPr bwMode="auto">
            <a:xfrm>
              <a:off x="633" y="2614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84" name="Line 44"/>
            <p:cNvSpPr>
              <a:spLocks noChangeShapeType="1"/>
            </p:cNvSpPr>
            <p:nvPr/>
          </p:nvSpPr>
          <p:spPr bwMode="auto">
            <a:xfrm>
              <a:off x="633" y="2704"/>
              <a:ext cx="45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85" name="Line 45"/>
            <p:cNvSpPr>
              <a:spLocks noChangeShapeType="1"/>
            </p:cNvSpPr>
            <p:nvPr/>
          </p:nvSpPr>
          <p:spPr bwMode="auto">
            <a:xfrm flipH="1">
              <a:off x="587" y="2704"/>
              <a:ext cx="46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86" name="Line 46"/>
            <p:cNvSpPr>
              <a:spLocks noChangeShapeType="1"/>
            </p:cNvSpPr>
            <p:nvPr/>
          </p:nvSpPr>
          <p:spPr bwMode="auto">
            <a:xfrm>
              <a:off x="587" y="265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47"/>
          <p:cNvGrpSpPr>
            <a:grpSpLocks/>
          </p:cNvGrpSpPr>
          <p:nvPr/>
        </p:nvGrpSpPr>
        <p:grpSpPr bwMode="auto">
          <a:xfrm>
            <a:off x="5505450" y="1599506"/>
            <a:ext cx="215900" cy="503237"/>
            <a:chOff x="567" y="2478"/>
            <a:chExt cx="136" cy="317"/>
          </a:xfrm>
        </p:grpSpPr>
        <p:sp>
          <p:nvSpPr>
            <p:cNvPr id="5177" name="Oval 48"/>
            <p:cNvSpPr>
              <a:spLocks noChangeArrowheads="1"/>
            </p:cNvSpPr>
            <p:nvPr/>
          </p:nvSpPr>
          <p:spPr bwMode="auto">
            <a:xfrm>
              <a:off x="567" y="2478"/>
              <a:ext cx="136" cy="1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8" name="Line 49"/>
            <p:cNvSpPr>
              <a:spLocks noChangeShapeType="1"/>
            </p:cNvSpPr>
            <p:nvPr/>
          </p:nvSpPr>
          <p:spPr bwMode="auto">
            <a:xfrm>
              <a:off x="633" y="2614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79" name="Line 50"/>
            <p:cNvSpPr>
              <a:spLocks noChangeShapeType="1"/>
            </p:cNvSpPr>
            <p:nvPr/>
          </p:nvSpPr>
          <p:spPr bwMode="auto">
            <a:xfrm>
              <a:off x="633" y="2704"/>
              <a:ext cx="45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80" name="Line 51"/>
            <p:cNvSpPr>
              <a:spLocks noChangeShapeType="1"/>
            </p:cNvSpPr>
            <p:nvPr/>
          </p:nvSpPr>
          <p:spPr bwMode="auto">
            <a:xfrm flipH="1">
              <a:off x="587" y="2704"/>
              <a:ext cx="46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81" name="Line 52"/>
            <p:cNvSpPr>
              <a:spLocks noChangeShapeType="1"/>
            </p:cNvSpPr>
            <p:nvPr/>
          </p:nvSpPr>
          <p:spPr bwMode="auto">
            <a:xfrm>
              <a:off x="587" y="265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53"/>
          <p:cNvGrpSpPr>
            <a:grpSpLocks/>
          </p:cNvGrpSpPr>
          <p:nvPr/>
        </p:nvGrpSpPr>
        <p:grpSpPr bwMode="auto">
          <a:xfrm>
            <a:off x="5865813" y="1599506"/>
            <a:ext cx="215900" cy="503237"/>
            <a:chOff x="567" y="2478"/>
            <a:chExt cx="136" cy="317"/>
          </a:xfrm>
        </p:grpSpPr>
        <p:sp>
          <p:nvSpPr>
            <p:cNvPr id="5172" name="Oval 54"/>
            <p:cNvSpPr>
              <a:spLocks noChangeArrowheads="1"/>
            </p:cNvSpPr>
            <p:nvPr/>
          </p:nvSpPr>
          <p:spPr bwMode="auto">
            <a:xfrm>
              <a:off x="567" y="2478"/>
              <a:ext cx="136" cy="1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3" name="Line 55"/>
            <p:cNvSpPr>
              <a:spLocks noChangeShapeType="1"/>
            </p:cNvSpPr>
            <p:nvPr/>
          </p:nvSpPr>
          <p:spPr bwMode="auto">
            <a:xfrm>
              <a:off x="633" y="2614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74" name="Line 56"/>
            <p:cNvSpPr>
              <a:spLocks noChangeShapeType="1"/>
            </p:cNvSpPr>
            <p:nvPr/>
          </p:nvSpPr>
          <p:spPr bwMode="auto">
            <a:xfrm>
              <a:off x="633" y="2704"/>
              <a:ext cx="45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75" name="Line 57"/>
            <p:cNvSpPr>
              <a:spLocks noChangeShapeType="1"/>
            </p:cNvSpPr>
            <p:nvPr/>
          </p:nvSpPr>
          <p:spPr bwMode="auto">
            <a:xfrm flipH="1">
              <a:off x="587" y="2704"/>
              <a:ext cx="46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76" name="Line 58"/>
            <p:cNvSpPr>
              <a:spLocks noChangeShapeType="1"/>
            </p:cNvSpPr>
            <p:nvPr/>
          </p:nvSpPr>
          <p:spPr bwMode="auto">
            <a:xfrm>
              <a:off x="587" y="265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59"/>
          <p:cNvGrpSpPr>
            <a:grpSpLocks/>
          </p:cNvGrpSpPr>
          <p:nvPr/>
        </p:nvGrpSpPr>
        <p:grpSpPr bwMode="auto">
          <a:xfrm>
            <a:off x="6299200" y="1599506"/>
            <a:ext cx="215900" cy="503237"/>
            <a:chOff x="567" y="2478"/>
            <a:chExt cx="136" cy="317"/>
          </a:xfrm>
        </p:grpSpPr>
        <p:sp>
          <p:nvSpPr>
            <p:cNvPr id="5167" name="Oval 60"/>
            <p:cNvSpPr>
              <a:spLocks noChangeArrowheads="1"/>
            </p:cNvSpPr>
            <p:nvPr/>
          </p:nvSpPr>
          <p:spPr bwMode="auto">
            <a:xfrm>
              <a:off x="567" y="2478"/>
              <a:ext cx="136" cy="1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8" name="Line 61"/>
            <p:cNvSpPr>
              <a:spLocks noChangeShapeType="1"/>
            </p:cNvSpPr>
            <p:nvPr/>
          </p:nvSpPr>
          <p:spPr bwMode="auto">
            <a:xfrm>
              <a:off x="633" y="2614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69" name="Line 62"/>
            <p:cNvSpPr>
              <a:spLocks noChangeShapeType="1"/>
            </p:cNvSpPr>
            <p:nvPr/>
          </p:nvSpPr>
          <p:spPr bwMode="auto">
            <a:xfrm>
              <a:off x="633" y="2704"/>
              <a:ext cx="45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70" name="Line 63"/>
            <p:cNvSpPr>
              <a:spLocks noChangeShapeType="1"/>
            </p:cNvSpPr>
            <p:nvPr/>
          </p:nvSpPr>
          <p:spPr bwMode="auto">
            <a:xfrm flipH="1">
              <a:off x="587" y="2704"/>
              <a:ext cx="46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71" name="Line 64"/>
            <p:cNvSpPr>
              <a:spLocks noChangeShapeType="1"/>
            </p:cNvSpPr>
            <p:nvPr/>
          </p:nvSpPr>
          <p:spPr bwMode="auto">
            <a:xfrm>
              <a:off x="587" y="265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65"/>
          <p:cNvGrpSpPr>
            <a:grpSpLocks/>
          </p:cNvGrpSpPr>
          <p:nvPr/>
        </p:nvGrpSpPr>
        <p:grpSpPr bwMode="auto">
          <a:xfrm>
            <a:off x="6731000" y="1599506"/>
            <a:ext cx="215900" cy="503237"/>
            <a:chOff x="567" y="2478"/>
            <a:chExt cx="136" cy="317"/>
          </a:xfrm>
        </p:grpSpPr>
        <p:sp>
          <p:nvSpPr>
            <p:cNvPr id="5162" name="Oval 66"/>
            <p:cNvSpPr>
              <a:spLocks noChangeArrowheads="1"/>
            </p:cNvSpPr>
            <p:nvPr/>
          </p:nvSpPr>
          <p:spPr bwMode="auto">
            <a:xfrm>
              <a:off x="567" y="2478"/>
              <a:ext cx="136" cy="1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3" name="Line 67"/>
            <p:cNvSpPr>
              <a:spLocks noChangeShapeType="1"/>
            </p:cNvSpPr>
            <p:nvPr/>
          </p:nvSpPr>
          <p:spPr bwMode="auto">
            <a:xfrm>
              <a:off x="633" y="2614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64" name="Line 68"/>
            <p:cNvSpPr>
              <a:spLocks noChangeShapeType="1"/>
            </p:cNvSpPr>
            <p:nvPr/>
          </p:nvSpPr>
          <p:spPr bwMode="auto">
            <a:xfrm>
              <a:off x="633" y="2704"/>
              <a:ext cx="45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65" name="Line 69"/>
            <p:cNvSpPr>
              <a:spLocks noChangeShapeType="1"/>
            </p:cNvSpPr>
            <p:nvPr/>
          </p:nvSpPr>
          <p:spPr bwMode="auto">
            <a:xfrm flipH="1">
              <a:off x="587" y="2704"/>
              <a:ext cx="46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66" name="Line 70"/>
            <p:cNvSpPr>
              <a:spLocks noChangeShapeType="1"/>
            </p:cNvSpPr>
            <p:nvPr/>
          </p:nvSpPr>
          <p:spPr bwMode="auto">
            <a:xfrm>
              <a:off x="587" y="265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71"/>
          <p:cNvGrpSpPr>
            <a:grpSpLocks/>
          </p:cNvGrpSpPr>
          <p:nvPr/>
        </p:nvGrpSpPr>
        <p:grpSpPr bwMode="auto">
          <a:xfrm>
            <a:off x="7162800" y="1599506"/>
            <a:ext cx="215900" cy="503237"/>
            <a:chOff x="567" y="2478"/>
            <a:chExt cx="136" cy="317"/>
          </a:xfrm>
        </p:grpSpPr>
        <p:sp>
          <p:nvSpPr>
            <p:cNvPr id="5157" name="Oval 72"/>
            <p:cNvSpPr>
              <a:spLocks noChangeArrowheads="1"/>
            </p:cNvSpPr>
            <p:nvPr/>
          </p:nvSpPr>
          <p:spPr bwMode="auto">
            <a:xfrm>
              <a:off x="567" y="2478"/>
              <a:ext cx="136" cy="1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8" name="Line 73"/>
            <p:cNvSpPr>
              <a:spLocks noChangeShapeType="1"/>
            </p:cNvSpPr>
            <p:nvPr/>
          </p:nvSpPr>
          <p:spPr bwMode="auto">
            <a:xfrm>
              <a:off x="633" y="2614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59" name="Line 74"/>
            <p:cNvSpPr>
              <a:spLocks noChangeShapeType="1"/>
            </p:cNvSpPr>
            <p:nvPr/>
          </p:nvSpPr>
          <p:spPr bwMode="auto">
            <a:xfrm>
              <a:off x="633" y="2704"/>
              <a:ext cx="45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60" name="Line 75"/>
            <p:cNvSpPr>
              <a:spLocks noChangeShapeType="1"/>
            </p:cNvSpPr>
            <p:nvPr/>
          </p:nvSpPr>
          <p:spPr bwMode="auto">
            <a:xfrm flipH="1">
              <a:off x="587" y="2704"/>
              <a:ext cx="46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61" name="Line 76"/>
            <p:cNvSpPr>
              <a:spLocks noChangeShapeType="1"/>
            </p:cNvSpPr>
            <p:nvPr/>
          </p:nvSpPr>
          <p:spPr bwMode="auto">
            <a:xfrm>
              <a:off x="587" y="265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77"/>
          <p:cNvGrpSpPr>
            <a:grpSpLocks/>
          </p:cNvGrpSpPr>
          <p:nvPr/>
        </p:nvGrpSpPr>
        <p:grpSpPr bwMode="auto">
          <a:xfrm>
            <a:off x="7594600" y="1599506"/>
            <a:ext cx="215900" cy="503237"/>
            <a:chOff x="567" y="2478"/>
            <a:chExt cx="136" cy="317"/>
          </a:xfrm>
        </p:grpSpPr>
        <p:sp>
          <p:nvSpPr>
            <p:cNvPr id="5152" name="Oval 78"/>
            <p:cNvSpPr>
              <a:spLocks noChangeArrowheads="1"/>
            </p:cNvSpPr>
            <p:nvPr/>
          </p:nvSpPr>
          <p:spPr bwMode="auto">
            <a:xfrm>
              <a:off x="567" y="2478"/>
              <a:ext cx="136" cy="13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3" name="Line 79"/>
            <p:cNvSpPr>
              <a:spLocks noChangeShapeType="1"/>
            </p:cNvSpPr>
            <p:nvPr/>
          </p:nvSpPr>
          <p:spPr bwMode="auto">
            <a:xfrm>
              <a:off x="633" y="2614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54" name="Line 80"/>
            <p:cNvSpPr>
              <a:spLocks noChangeShapeType="1"/>
            </p:cNvSpPr>
            <p:nvPr/>
          </p:nvSpPr>
          <p:spPr bwMode="auto">
            <a:xfrm>
              <a:off x="633" y="2704"/>
              <a:ext cx="45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55" name="Line 81"/>
            <p:cNvSpPr>
              <a:spLocks noChangeShapeType="1"/>
            </p:cNvSpPr>
            <p:nvPr/>
          </p:nvSpPr>
          <p:spPr bwMode="auto">
            <a:xfrm flipH="1">
              <a:off x="587" y="2704"/>
              <a:ext cx="46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56" name="Line 82"/>
            <p:cNvSpPr>
              <a:spLocks noChangeShapeType="1"/>
            </p:cNvSpPr>
            <p:nvPr/>
          </p:nvSpPr>
          <p:spPr bwMode="auto">
            <a:xfrm>
              <a:off x="587" y="2659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8692" name="AutoShape 84"/>
          <p:cNvSpPr>
            <a:spLocks noChangeArrowheads="1"/>
          </p:cNvSpPr>
          <p:nvPr/>
        </p:nvSpPr>
        <p:spPr bwMode="auto">
          <a:xfrm rot="-5400000">
            <a:off x="900113" y="2925068"/>
            <a:ext cx="1476375" cy="612775"/>
          </a:xfrm>
          <a:prstGeom prst="leftArrow">
            <a:avLst>
              <a:gd name="adj1" fmla="val 37315"/>
              <a:gd name="adj2" fmla="val 45889"/>
            </a:avLst>
          </a:prstGeom>
          <a:solidFill>
            <a:srgbClr val="9DA08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93" name="Text Box 85"/>
          <p:cNvSpPr txBox="1">
            <a:spLocks noChangeArrowheads="1"/>
          </p:cNvSpPr>
          <p:nvPr/>
        </p:nvSpPr>
        <p:spPr bwMode="auto">
          <a:xfrm>
            <a:off x="395288" y="4076006"/>
            <a:ext cx="2520950" cy="2193925"/>
          </a:xfrm>
          <a:prstGeom prst="rect">
            <a:avLst/>
          </a:prstGeom>
          <a:noFill/>
          <a:ln w="25400">
            <a:solidFill>
              <a:srgbClr val="0033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200" b="1">
                <a:latin typeface="Candara" pitchFamily="34" charset="0"/>
              </a:rPr>
              <a:t>Greenhouse Gases</a:t>
            </a:r>
          </a:p>
        </p:txBody>
      </p:sp>
      <p:sp>
        <p:nvSpPr>
          <p:cNvPr id="68694" name="AutoShape 86"/>
          <p:cNvSpPr>
            <a:spLocks noChangeArrowheads="1"/>
          </p:cNvSpPr>
          <p:nvPr/>
        </p:nvSpPr>
        <p:spPr bwMode="auto">
          <a:xfrm rot="5400000">
            <a:off x="6335713" y="2925068"/>
            <a:ext cx="1476375" cy="612775"/>
          </a:xfrm>
          <a:prstGeom prst="leftArrow">
            <a:avLst>
              <a:gd name="adj1" fmla="val 37315"/>
              <a:gd name="adj2" fmla="val 45889"/>
            </a:avLst>
          </a:prstGeom>
          <a:solidFill>
            <a:srgbClr val="9DA08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95" name="Text Box 87"/>
          <p:cNvSpPr txBox="1">
            <a:spLocks noChangeArrowheads="1"/>
          </p:cNvSpPr>
          <p:nvPr/>
        </p:nvSpPr>
        <p:spPr bwMode="auto">
          <a:xfrm>
            <a:off x="3275013" y="4076006"/>
            <a:ext cx="2520950" cy="2193925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anchorCtr="1"/>
          <a:lstStyle/>
          <a:p>
            <a:pPr algn="ctr"/>
            <a:r>
              <a:rPr lang="en-US" sz="3200" b="1">
                <a:latin typeface="Candara" pitchFamily="34" charset="0"/>
              </a:rPr>
              <a:t>Climate Change</a:t>
            </a:r>
            <a:endParaRPr lang="en-US" sz="2400" b="1" i="1">
              <a:latin typeface="Candara" pitchFamily="34" charset="0"/>
            </a:endParaRPr>
          </a:p>
        </p:txBody>
      </p:sp>
      <p:sp>
        <p:nvSpPr>
          <p:cNvPr id="68696" name="Text Box 88"/>
          <p:cNvSpPr txBox="1">
            <a:spLocks noChangeArrowheads="1"/>
          </p:cNvSpPr>
          <p:nvPr/>
        </p:nvSpPr>
        <p:spPr bwMode="auto">
          <a:xfrm>
            <a:off x="6083300" y="4076006"/>
            <a:ext cx="2520950" cy="2193925"/>
          </a:xfrm>
          <a:prstGeom prst="rect">
            <a:avLst/>
          </a:prstGeom>
          <a:noFill/>
          <a:ln w="25400">
            <a:solidFill>
              <a:srgbClr val="0033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200" b="1">
                <a:latin typeface="Candara" pitchFamily="34" charset="0"/>
              </a:rPr>
              <a:t>CC Impacts</a:t>
            </a:r>
            <a:endParaRPr lang="en-US" sz="2400" b="1" i="1">
              <a:latin typeface="Candara" pitchFamily="34" charset="0"/>
            </a:endParaRPr>
          </a:p>
        </p:txBody>
      </p:sp>
      <p:sp>
        <p:nvSpPr>
          <p:cNvPr id="68697" name="AutoShape 89"/>
          <p:cNvSpPr>
            <a:spLocks noChangeArrowheads="1"/>
          </p:cNvSpPr>
          <p:nvPr/>
        </p:nvSpPr>
        <p:spPr bwMode="auto">
          <a:xfrm rot="10800000">
            <a:off x="2700338" y="4615756"/>
            <a:ext cx="935037" cy="612775"/>
          </a:xfrm>
          <a:prstGeom prst="leftArrow">
            <a:avLst>
              <a:gd name="adj1" fmla="val 37315"/>
              <a:gd name="adj2" fmla="val 29063"/>
            </a:avLst>
          </a:prstGeom>
          <a:solidFill>
            <a:srgbClr val="9DA08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698" name="AutoShape 90"/>
          <p:cNvSpPr>
            <a:spLocks noChangeArrowheads="1"/>
          </p:cNvSpPr>
          <p:nvPr/>
        </p:nvSpPr>
        <p:spPr bwMode="auto">
          <a:xfrm rot="10800000">
            <a:off x="5581650" y="4653856"/>
            <a:ext cx="935038" cy="612775"/>
          </a:xfrm>
          <a:prstGeom prst="leftArrow">
            <a:avLst>
              <a:gd name="adj1" fmla="val 37315"/>
              <a:gd name="adj2" fmla="val 29063"/>
            </a:avLst>
          </a:prstGeom>
          <a:solidFill>
            <a:srgbClr val="9DA08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8701" name="Picture 93" descr="MMj01629980000[1]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5090418"/>
            <a:ext cx="2016125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709" name="Picture 101" descr="MPj0437341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850" y="5372993"/>
            <a:ext cx="1223963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704" name="Picture 96" descr="MPj0422613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7925" y="5350768"/>
            <a:ext cx="835025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712" name="Picture 104" descr="MCj0104564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27488" y="5085656"/>
            <a:ext cx="1087437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713" name="Picture 105" descr="j0283487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7050" y="4580831"/>
            <a:ext cx="1150938" cy="93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0" name="Group 152"/>
          <p:cNvGrpSpPr>
            <a:grpSpLocks/>
          </p:cNvGrpSpPr>
          <p:nvPr/>
        </p:nvGrpSpPr>
        <p:grpSpPr bwMode="auto">
          <a:xfrm>
            <a:off x="6643688" y="476672"/>
            <a:ext cx="2168525" cy="1627187"/>
            <a:chOff x="5943600" y="1373187"/>
            <a:chExt cx="3011488" cy="1984375"/>
          </a:xfrm>
        </p:grpSpPr>
        <p:pic>
          <p:nvPicPr>
            <p:cNvPr id="111" name="Picture 90" descr="j035127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858000" y="1373187"/>
              <a:ext cx="2020888" cy="163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" name="Picture 92" descr="MC900056896[1]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943600" y="2287587"/>
              <a:ext cx="1066800" cy="1044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" name="Picture 94" descr="MC900084028[1]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086600" y="2744787"/>
              <a:ext cx="1143000" cy="612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4" name="Group 97"/>
            <p:cNvGrpSpPr>
              <a:grpSpLocks noChangeAspect="1"/>
            </p:cNvGrpSpPr>
            <p:nvPr/>
          </p:nvGrpSpPr>
          <p:grpSpPr bwMode="auto">
            <a:xfrm>
              <a:off x="8458200" y="1754187"/>
              <a:ext cx="496888" cy="595313"/>
              <a:chOff x="2403" y="1588"/>
              <a:chExt cx="954" cy="1143"/>
            </a:xfrm>
          </p:grpSpPr>
          <p:sp>
            <p:nvSpPr>
              <p:cNvPr id="115" name="AutoShape 96"/>
              <p:cNvSpPr>
                <a:spLocks noChangeAspect="1" noChangeArrowheads="1" noTextEdit="1"/>
              </p:cNvSpPr>
              <p:nvPr/>
            </p:nvSpPr>
            <p:spPr bwMode="auto">
              <a:xfrm>
                <a:off x="2403" y="1588"/>
                <a:ext cx="954" cy="11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98"/>
              <p:cNvSpPr>
                <a:spLocks/>
              </p:cNvSpPr>
              <p:nvPr/>
            </p:nvSpPr>
            <p:spPr bwMode="auto">
              <a:xfrm>
                <a:off x="2403" y="1588"/>
                <a:ext cx="949" cy="1143"/>
              </a:xfrm>
              <a:custGeom>
                <a:avLst/>
                <a:gdLst>
                  <a:gd name="T0" fmla="*/ 1019 w 1899"/>
                  <a:gd name="T1" fmla="*/ 942 h 2286"/>
                  <a:gd name="T2" fmla="*/ 804 w 1899"/>
                  <a:gd name="T3" fmla="*/ 973 h 2286"/>
                  <a:gd name="T4" fmla="*/ 644 w 1899"/>
                  <a:gd name="T5" fmla="*/ 1023 h 2286"/>
                  <a:gd name="T6" fmla="*/ 416 w 1899"/>
                  <a:gd name="T7" fmla="*/ 966 h 2286"/>
                  <a:gd name="T8" fmla="*/ 287 w 1899"/>
                  <a:gd name="T9" fmla="*/ 957 h 2286"/>
                  <a:gd name="T10" fmla="*/ 177 w 1899"/>
                  <a:gd name="T11" fmla="*/ 827 h 2286"/>
                  <a:gd name="T12" fmla="*/ 131 w 1899"/>
                  <a:gd name="T13" fmla="*/ 898 h 2286"/>
                  <a:gd name="T14" fmla="*/ 107 w 1899"/>
                  <a:gd name="T15" fmla="*/ 937 h 2286"/>
                  <a:gd name="T16" fmla="*/ 46 w 1899"/>
                  <a:gd name="T17" fmla="*/ 958 h 2286"/>
                  <a:gd name="T18" fmla="*/ 38 w 1899"/>
                  <a:gd name="T19" fmla="*/ 1000 h 2286"/>
                  <a:gd name="T20" fmla="*/ 27 w 1899"/>
                  <a:gd name="T21" fmla="*/ 1065 h 2286"/>
                  <a:gd name="T22" fmla="*/ 60 w 1899"/>
                  <a:gd name="T23" fmla="*/ 1099 h 2286"/>
                  <a:gd name="T24" fmla="*/ 192 w 1899"/>
                  <a:gd name="T25" fmla="*/ 1104 h 2286"/>
                  <a:gd name="T26" fmla="*/ 316 w 1899"/>
                  <a:gd name="T27" fmla="*/ 1157 h 2286"/>
                  <a:gd name="T28" fmla="*/ 585 w 1899"/>
                  <a:gd name="T29" fmla="*/ 1278 h 2286"/>
                  <a:gd name="T30" fmla="*/ 826 w 1899"/>
                  <a:gd name="T31" fmla="*/ 1393 h 2286"/>
                  <a:gd name="T32" fmla="*/ 1052 w 1899"/>
                  <a:gd name="T33" fmla="*/ 1365 h 2286"/>
                  <a:gd name="T34" fmla="*/ 1364 w 1899"/>
                  <a:gd name="T35" fmla="*/ 1352 h 2286"/>
                  <a:gd name="T36" fmla="*/ 1137 w 1899"/>
                  <a:gd name="T37" fmla="*/ 1402 h 2286"/>
                  <a:gd name="T38" fmla="*/ 807 w 1899"/>
                  <a:gd name="T39" fmla="*/ 1896 h 2286"/>
                  <a:gd name="T40" fmla="*/ 711 w 1899"/>
                  <a:gd name="T41" fmla="*/ 2045 h 2286"/>
                  <a:gd name="T42" fmla="*/ 664 w 1899"/>
                  <a:gd name="T43" fmla="*/ 2093 h 2286"/>
                  <a:gd name="T44" fmla="*/ 571 w 1899"/>
                  <a:gd name="T45" fmla="*/ 2034 h 2286"/>
                  <a:gd name="T46" fmla="*/ 605 w 1899"/>
                  <a:gd name="T47" fmla="*/ 2143 h 2286"/>
                  <a:gd name="T48" fmla="*/ 505 w 1899"/>
                  <a:gd name="T49" fmla="*/ 2122 h 2286"/>
                  <a:gd name="T50" fmla="*/ 711 w 1899"/>
                  <a:gd name="T51" fmla="*/ 2251 h 2286"/>
                  <a:gd name="T52" fmla="*/ 887 w 1899"/>
                  <a:gd name="T53" fmla="*/ 2286 h 2286"/>
                  <a:gd name="T54" fmla="*/ 1081 w 1899"/>
                  <a:gd name="T55" fmla="*/ 2117 h 2286"/>
                  <a:gd name="T56" fmla="*/ 1220 w 1899"/>
                  <a:gd name="T57" fmla="*/ 1926 h 2286"/>
                  <a:gd name="T58" fmla="*/ 1377 w 1899"/>
                  <a:gd name="T59" fmla="*/ 1958 h 2286"/>
                  <a:gd name="T60" fmla="*/ 1575 w 1899"/>
                  <a:gd name="T61" fmla="*/ 1947 h 2286"/>
                  <a:gd name="T62" fmla="*/ 1725 w 1899"/>
                  <a:gd name="T63" fmla="*/ 1884 h 2286"/>
                  <a:gd name="T64" fmla="*/ 1837 w 1899"/>
                  <a:gd name="T65" fmla="*/ 1763 h 2286"/>
                  <a:gd name="T66" fmla="*/ 1899 w 1899"/>
                  <a:gd name="T67" fmla="*/ 1448 h 2286"/>
                  <a:gd name="T68" fmla="*/ 1727 w 1899"/>
                  <a:gd name="T69" fmla="*/ 972 h 2286"/>
                  <a:gd name="T70" fmla="*/ 1302 w 1899"/>
                  <a:gd name="T71" fmla="*/ 667 h 2286"/>
                  <a:gd name="T72" fmla="*/ 1281 w 1899"/>
                  <a:gd name="T73" fmla="*/ 474 h 2286"/>
                  <a:gd name="T74" fmla="*/ 1372 w 1899"/>
                  <a:gd name="T75" fmla="*/ 397 h 2286"/>
                  <a:gd name="T76" fmla="*/ 1385 w 1899"/>
                  <a:gd name="T77" fmla="*/ 332 h 2286"/>
                  <a:gd name="T78" fmla="*/ 1464 w 1899"/>
                  <a:gd name="T79" fmla="*/ 249 h 2286"/>
                  <a:gd name="T80" fmla="*/ 1452 w 1899"/>
                  <a:gd name="T81" fmla="*/ 208 h 2286"/>
                  <a:gd name="T82" fmla="*/ 1456 w 1899"/>
                  <a:gd name="T83" fmla="*/ 75 h 2286"/>
                  <a:gd name="T84" fmla="*/ 1292 w 1899"/>
                  <a:gd name="T85" fmla="*/ 83 h 2286"/>
                  <a:gd name="T86" fmla="*/ 1168 w 1899"/>
                  <a:gd name="T87" fmla="*/ 85 h 2286"/>
                  <a:gd name="T88" fmla="*/ 1052 w 1899"/>
                  <a:gd name="T89" fmla="*/ 39 h 2286"/>
                  <a:gd name="T90" fmla="*/ 987 w 1899"/>
                  <a:gd name="T91" fmla="*/ 1 h 2286"/>
                  <a:gd name="T92" fmla="*/ 846 w 1899"/>
                  <a:gd name="T93" fmla="*/ 24 h 2286"/>
                  <a:gd name="T94" fmla="*/ 783 w 1899"/>
                  <a:gd name="T95" fmla="*/ 59 h 2286"/>
                  <a:gd name="T96" fmla="*/ 749 w 1899"/>
                  <a:gd name="T97" fmla="*/ 16 h 2286"/>
                  <a:gd name="T98" fmla="*/ 611 w 1899"/>
                  <a:gd name="T99" fmla="*/ 78 h 2286"/>
                  <a:gd name="T100" fmla="*/ 477 w 1899"/>
                  <a:gd name="T101" fmla="*/ 112 h 2286"/>
                  <a:gd name="T102" fmla="*/ 315 w 1899"/>
                  <a:gd name="T103" fmla="*/ 82 h 2286"/>
                  <a:gd name="T104" fmla="*/ 258 w 1899"/>
                  <a:gd name="T105" fmla="*/ 193 h 2286"/>
                  <a:gd name="T106" fmla="*/ 268 w 1899"/>
                  <a:gd name="T107" fmla="*/ 255 h 2286"/>
                  <a:gd name="T108" fmla="*/ 324 w 1899"/>
                  <a:gd name="T109" fmla="*/ 322 h 2286"/>
                  <a:gd name="T110" fmla="*/ 339 w 1899"/>
                  <a:gd name="T111" fmla="*/ 386 h 2286"/>
                  <a:gd name="T112" fmla="*/ 470 w 1899"/>
                  <a:gd name="T113" fmla="*/ 471 h 2286"/>
                  <a:gd name="T114" fmla="*/ 546 w 1899"/>
                  <a:gd name="T115" fmla="*/ 692 h 2286"/>
                  <a:gd name="T116" fmla="*/ 900 w 1899"/>
                  <a:gd name="T117" fmla="*/ 910 h 228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899"/>
                  <a:gd name="T178" fmla="*/ 0 h 2286"/>
                  <a:gd name="T179" fmla="*/ 1899 w 1899"/>
                  <a:gd name="T180" fmla="*/ 2286 h 228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899" h="2286">
                    <a:moveTo>
                      <a:pt x="969" y="903"/>
                    </a:moveTo>
                    <a:lnTo>
                      <a:pt x="982" y="914"/>
                    </a:lnTo>
                    <a:lnTo>
                      <a:pt x="992" y="924"/>
                    </a:lnTo>
                    <a:lnTo>
                      <a:pt x="1001" y="931"/>
                    </a:lnTo>
                    <a:lnTo>
                      <a:pt x="1008" y="935"/>
                    </a:lnTo>
                    <a:lnTo>
                      <a:pt x="1013" y="939"/>
                    </a:lnTo>
                    <a:lnTo>
                      <a:pt x="1016" y="941"/>
                    </a:lnTo>
                    <a:lnTo>
                      <a:pt x="1019" y="942"/>
                    </a:lnTo>
                    <a:lnTo>
                      <a:pt x="1020" y="942"/>
                    </a:lnTo>
                    <a:lnTo>
                      <a:pt x="991" y="942"/>
                    </a:lnTo>
                    <a:lnTo>
                      <a:pt x="961" y="944"/>
                    </a:lnTo>
                    <a:lnTo>
                      <a:pt x="930" y="948"/>
                    </a:lnTo>
                    <a:lnTo>
                      <a:pt x="899" y="952"/>
                    </a:lnTo>
                    <a:lnTo>
                      <a:pt x="866" y="959"/>
                    </a:lnTo>
                    <a:lnTo>
                      <a:pt x="835" y="966"/>
                    </a:lnTo>
                    <a:lnTo>
                      <a:pt x="804" y="973"/>
                    </a:lnTo>
                    <a:lnTo>
                      <a:pt x="775" y="981"/>
                    </a:lnTo>
                    <a:lnTo>
                      <a:pt x="748" y="989"/>
                    </a:lnTo>
                    <a:lnTo>
                      <a:pt x="722" y="996"/>
                    </a:lnTo>
                    <a:lnTo>
                      <a:pt x="699" y="1004"/>
                    </a:lnTo>
                    <a:lnTo>
                      <a:pt x="680" y="1010"/>
                    </a:lnTo>
                    <a:lnTo>
                      <a:pt x="664" y="1016"/>
                    </a:lnTo>
                    <a:lnTo>
                      <a:pt x="652" y="1020"/>
                    </a:lnTo>
                    <a:lnTo>
                      <a:pt x="644" y="1023"/>
                    </a:lnTo>
                    <a:lnTo>
                      <a:pt x="642" y="1024"/>
                    </a:lnTo>
                    <a:lnTo>
                      <a:pt x="606" y="1011"/>
                    </a:lnTo>
                    <a:lnTo>
                      <a:pt x="570" y="1000"/>
                    </a:lnTo>
                    <a:lnTo>
                      <a:pt x="537" y="990"/>
                    </a:lnTo>
                    <a:lnTo>
                      <a:pt x="505" y="982"/>
                    </a:lnTo>
                    <a:lnTo>
                      <a:pt x="474" y="975"/>
                    </a:lnTo>
                    <a:lnTo>
                      <a:pt x="444" y="971"/>
                    </a:lnTo>
                    <a:lnTo>
                      <a:pt x="416" y="966"/>
                    </a:lnTo>
                    <a:lnTo>
                      <a:pt x="391" y="963"/>
                    </a:lnTo>
                    <a:lnTo>
                      <a:pt x="368" y="960"/>
                    </a:lnTo>
                    <a:lnTo>
                      <a:pt x="347" y="958"/>
                    </a:lnTo>
                    <a:lnTo>
                      <a:pt x="328" y="958"/>
                    </a:lnTo>
                    <a:lnTo>
                      <a:pt x="313" y="957"/>
                    </a:lnTo>
                    <a:lnTo>
                      <a:pt x="301" y="957"/>
                    </a:lnTo>
                    <a:lnTo>
                      <a:pt x="292" y="957"/>
                    </a:lnTo>
                    <a:lnTo>
                      <a:pt x="287" y="957"/>
                    </a:lnTo>
                    <a:lnTo>
                      <a:pt x="285" y="957"/>
                    </a:lnTo>
                    <a:lnTo>
                      <a:pt x="266" y="939"/>
                    </a:lnTo>
                    <a:lnTo>
                      <a:pt x="248" y="918"/>
                    </a:lnTo>
                    <a:lnTo>
                      <a:pt x="229" y="896"/>
                    </a:lnTo>
                    <a:lnTo>
                      <a:pt x="212" y="874"/>
                    </a:lnTo>
                    <a:lnTo>
                      <a:pt x="197" y="853"/>
                    </a:lnTo>
                    <a:lnTo>
                      <a:pt x="186" y="837"/>
                    </a:lnTo>
                    <a:lnTo>
                      <a:pt x="177" y="827"/>
                    </a:lnTo>
                    <a:lnTo>
                      <a:pt x="175" y="822"/>
                    </a:lnTo>
                    <a:lnTo>
                      <a:pt x="180" y="865"/>
                    </a:lnTo>
                    <a:lnTo>
                      <a:pt x="182" y="901"/>
                    </a:lnTo>
                    <a:lnTo>
                      <a:pt x="183" y="924"/>
                    </a:lnTo>
                    <a:lnTo>
                      <a:pt x="183" y="933"/>
                    </a:lnTo>
                    <a:lnTo>
                      <a:pt x="165" y="921"/>
                    </a:lnTo>
                    <a:lnTo>
                      <a:pt x="147" y="910"/>
                    </a:lnTo>
                    <a:lnTo>
                      <a:pt x="131" y="898"/>
                    </a:lnTo>
                    <a:lnTo>
                      <a:pt x="116" y="888"/>
                    </a:lnTo>
                    <a:lnTo>
                      <a:pt x="104" y="879"/>
                    </a:lnTo>
                    <a:lnTo>
                      <a:pt x="93" y="872"/>
                    </a:lnTo>
                    <a:lnTo>
                      <a:pt x="88" y="866"/>
                    </a:lnTo>
                    <a:lnTo>
                      <a:pt x="85" y="865"/>
                    </a:lnTo>
                    <a:lnTo>
                      <a:pt x="93" y="893"/>
                    </a:lnTo>
                    <a:lnTo>
                      <a:pt x="100" y="917"/>
                    </a:lnTo>
                    <a:lnTo>
                      <a:pt x="107" y="937"/>
                    </a:lnTo>
                    <a:lnTo>
                      <a:pt x="112" y="954"/>
                    </a:lnTo>
                    <a:lnTo>
                      <a:pt x="115" y="965"/>
                    </a:lnTo>
                    <a:lnTo>
                      <a:pt x="119" y="974"/>
                    </a:lnTo>
                    <a:lnTo>
                      <a:pt x="120" y="980"/>
                    </a:lnTo>
                    <a:lnTo>
                      <a:pt x="121" y="981"/>
                    </a:lnTo>
                    <a:lnTo>
                      <a:pt x="92" y="970"/>
                    </a:lnTo>
                    <a:lnTo>
                      <a:pt x="67" y="963"/>
                    </a:lnTo>
                    <a:lnTo>
                      <a:pt x="46" y="958"/>
                    </a:lnTo>
                    <a:lnTo>
                      <a:pt x="30" y="956"/>
                    </a:lnTo>
                    <a:lnTo>
                      <a:pt x="16" y="955"/>
                    </a:lnTo>
                    <a:lnTo>
                      <a:pt x="7" y="956"/>
                    </a:lnTo>
                    <a:lnTo>
                      <a:pt x="2" y="957"/>
                    </a:lnTo>
                    <a:lnTo>
                      <a:pt x="0" y="957"/>
                    </a:lnTo>
                    <a:lnTo>
                      <a:pt x="13" y="971"/>
                    </a:lnTo>
                    <a:lnTo>
                      <a:pt x="25" y="986"/>
                    </a:lnTo>
                    <a:lnTo>
                      <a:pt x="38" y="1000"/>
                    </a:lnTo>
                    <a:lnTo>
                      <a:pt x="51" y="1013"/>
                    </a:lnTo>
                    <a:lnTo>
                      <a:pt x="62" y="1025"/>
                    </a:lnTo>
                    <a:lnTo>
                      <a:pt x="70" y="1034"/>
                    </a:lnTo>
                    <a:lnTo>
                      <a:pt x="76" y="1040"/>
                    </a:lnTo>
                    <a:lnTo>
                      <a:pt x="78" y="1042"/>
                    </a:lnTo>
                    <a:lnTo>
                      <a:pt x="56" y="1051"/>
                    </a:lnTo>
                    <a:lnTo>
                      <a:pt x="39" y="1058"/>
                    </a:lnTo>
                    <a:lnTo>
                      <a:pt x="27" y="1065"/>
                    </a:lnTo>
                    <a:lnTo>
                      <a:pt x="17" y="1071"/>
                    </a:lnTo>
                    <a:lnTo>
                      <a:pt x="12" y="1076"/>
                    </a:lnTo>
                    <a:lnTo>
                      <a:pt x="9" y="1079"/>
                    </a:lnTo>
                    <a:lnTo>
                      <a:pt x="7" y="1081"/>
                    </a:lnTo>
                    <a:lnTo>
                      <a:pt x="7" y="1083"/>
                    </a:lnTo>
                    <a:lnTo>
                      <a:pt x="24" y="1089"/>
                    </a:lnTo>
                    <a:lnTo>
                      <a:pt x="43" y="1094"/>
                    </a:lnTo>
                    <a:lnTo>
                      <a:pt x="60" y="1099"/>
                    </a:lnTo>
                    <a:lnTo>
                      <a:pt x="78" y="1101"/>
                    </a:lnTo>
                    <a:lnTo>
                      <a:pt x="97" y="1103"/>
                    </a:lnTo>
                    <a:lnTo>
                      <a:pt x="115" y="1106"/>
                    </a:lnTo>
                    <a:lnTo>
                      <a:pt x="133" y="1106"/>
                    </a:lnTo>
                    <a:lnTo>
                      <a:pt x="150" y="1106"/>
                    </a:lnTo>
                    <a:lnTo>
                      <a:pt x="165" y="1106"/>
                    </a:lnTo>
                    <a:lnTo>
                      <a:pt x="180" y="1106"/>
                    </a:lnTo>
                    <a:lnTo>
                      <a:pt x="192" y="1104"/>
                    </a:lnTo>
                    <a:lnTo>
                      <a:pt x="203" y="1103"/>
                    </a:lnTo>
                    <a:lnTo>
                      <a:pt x="212" y="1102"/>
                    </a:lnTo>
                    <a:lnTo>
                      <a:pt x="219" y="1102"/>
                    </a:lnTo>
                    <a:lnTo>
                      <a:pt x="224" y="1101"/>
                    </a:lnTo>
                    <a:lnTo>
                      <a:pt x="225" y="1101"/>
                    </a:lnTo>
                    <a:lnTo>
                      <a:pt x="253" y="1119"/>
                    </a:lnTo>
                    <a:lnTo>
                      <a:pt x="285" y="1139"/>
                    </a:lnTo>
                    <a:lnTo>
                      <a:pt x="316" y="1157"/>
                    </a:lnTo>
                    <a:lnTo>
                      <a:pt x="348" y="1175"/>
                    </a:lnTo>
                    <a:lnTo>
                      <a:pt x="380" y="1192"/>
                    </a:lnTo>
                    <a:lnTo>
                      <a:pt x="414" y="1209"/>
                    </a:lnTo>
                    <a:lnTo>
                      <a:pt x="447" y="1225"/>
                    </a:lnTo>
                    <a:lnTo>
                      <a:pt x="482" y="1240"/>
                    </a:lnTo>
                    <a:lnTo>
                      <a:pt x="516" y="1254"/>
                    </a:lnTo>
                    <a:lnTo>
                      <a:pt x="551" y="1267"/>
                    </a:lnTo>
                    <a:lnTo>
                      <a:pt x="585" y="1278"/>
                    </a:lnTo>
                    <a:lnTo>
                      <a:pt x="621" y="1288"/>
                    </a:lnTo>
                    <a:lnTo>
                      <a:pt x="656" y="1296"/>
                    </a:lnTo>
                    <a:lnTo>
                      <a:pt x="690" y="1303"/>
                    </a:lnTo>
                    <a:lnTo>
                      <a:pt x="725" y="1307"/>
                    </a:lnTo>
                    <a:lnTo>
                      <a:pt x="758" y="1311"/>
                    </a:lnTo>
                    <a:lnTo>
                      <a:pt x="781" y="1337"/>
                    </a:lnTo>
                    <a:lnTo>
                      <a:pt x="803" y="1365"/>
                    </a:lnTo>
                    <a:lnTo>
                      <a:pt x="826" y="1393"/>
                    </a:lnTo>
                    <a:lnTo>
                      <a:pt x="847" y="1420"/>
                    </a:lnTo>
                    <a:lnTo>
                      <a:pt x="864" y="1443"/>
                    </a:lnTo>
                    <a:lnTo>
                      <a:pt x="878" y="1461"/>
                    </a:lnTo>
                    <a:lnTo>
                      <a:pt x="887" y="1474"/>
                    </a:lnTo>
                    <a:lnTo>
                      <a:pt x="891" y="1479"/>
                    </a:lnTo>
                    <a:lnTo>
                      <a:pt x="946" y="1430"/>
                    </a:lnTo>
                    <a:lnTo>
                      <a:pt x="1000" y="1393"/>
                    </a:lnTo>
                    <a:lnTo>
                      <a:pt x="1052" y="1365"/>
                    </a:lnTo>
                    <a:lnTo>
                      <a:pt x="1101" y="1345"/>
                    </a:lnTo>
                    <a:lnTo>
                      <a:pt x="1149" y="1331"/>
                    </a:lnTo>
                    <a:lnTo>
                      <a:pt x="1193" y="1326"/>
                    </a:lnTo>
                    <a:lnTo>
                      <a:pt x="1234" y="1324"/>
                    </a:lnTo>
                    <a:lnTo>
                      <a:pt x="1272" y="1327"/>
                    </a:lnTo>
                    <a:lnTo>
                      <a:pt x="1307" y="1334"/>
                    </a:lnTo>
                    <a:lnTo>
                      <a:pt x="1338" y="1343"/>
                    </a:lnTo>
                    <a:lnTo>
                      <a:pt x="1364" y="1352"/>
                    </a:lnTo>
                    <a:lnTo>
                      <a:pt x="1387" y="1362"/>
                    </a:lnTo>
                    <a:lnTo>
                      <a:pt x="1405" y="1373"/>
                    </a:lnTo>
                    <a:lnTo>
                      <a:pt x="1418" y="1381"/>
                    </a:lnTo>
                    <a:lnTo>
                      <a:pt x="1426" y="1387"/>
                    </a:lnTo>
                    <a:lnTo>
                      <a:pt x="1429" y="1389"/>
                    </a:lnTo>
                    <a:lnTo>
                      <a:pt x="1319" y="1374"/>
                    </a:lnTo>
                    <a:lnTo>
                      <a:pt x="1222" y="1379"/>
                    </a:lnTo>
                    <a:lnTo>
                      <a:pt x="1137" y="1402"/>
                    </a:lnTo>
                    <a:lnTo>
                      <a:pt x="1065" y="1438"/>
                    </a:lnTo>
                    <a:lnTo>
                      <a:pt x="1002" y="1489"/>
                    </a:lnTo>
                    <a:lnTo>
                      <a:pt x="951" y="1548"/>
                    </a:lnTo>
                    <a:lnTo>
                      <a:pt x="907" y="1615"/>
                    </a:lnTo>
                    <a:lnTo>
                      <a:pt x="872" y="1685"/>
                    </a:lnTo>
                    <a:lnTo>
                      <a:pt x="843" y="1757"/>
                    </a:lnTo>
                    <a:lnTo>
                      <a:pt x="823" y="1829"/>
                    </a:lnTo>
                    <a:lnTo>
                      <a:pt x="807" y="1896"/>
                    </a:lnTo>
                    <a:lnTo>
                      <a:pt x="796" y="1957"/>
                    </a:lnTo>
                    <a:lnTo>
                      <a:pt x="788" y="2010"/>
                    </a:lnTo>
                    <a:lnTo>
                      <a:pt x="785" y="2050"/>
                    </a:lnTo>
                    <a:lnTo>
                      <a:pt x="782" y="2076"/>
                    </a:lnTo>
                    <a:lnTo>
                      <a:pt x="782" y="2086"/>
                    </a:lnTo>
                    <a:lnTo>
                      <a:pt x="758" y="2073"/>
                    </a:lnTo>
                    <a:lnTo>
                      <a:pt x="734" y="2059"/>
                    </a:lnTo>
                    <a:lnTo>
                      <a:pt x="711" y="2045"/>
                    </a:lnTo>
                    <a:lnTo>
                      <a:pt x="689" y="2031"/>
                    </a:lnTo>
                    <a:lnTo>
                      <a:pt x="669" y="2019"/>
                    </a:lnTo>
                    <a:lnTo>
                      <a:pt x="654" y="2010"/>
                    </a:lnTo>
                    <a:lnTo>
                      <a:pt x="645" y="2003"/>
                    </a:lnTo>
                    <a:lnTo>
                      <a:pt x="642" y="2000"/>
                    </a:lnTo>
                    <a:lnTo>
                      <a:pt x="651" y="2031"/>
                    </a:lnTo>
                    <a:lnTo>
                      <a:pt x="658" y="2065"/>
                    </a:lnTo>
                    <a:lnTo>
                      <a:pt x="664" y="2093"/>
                    </a:lnTo>
                    <a:lnTo>
                      <a:pt x="666" y="2103"/>
                    </a:lnTo>
                    <a:lnTo>
                      <a:pt x="650" y="2096"/>
                    </a:lnTo>
                    <a:lnTo>
                      <a:pt x="633" y="2087"/>
                    </a:lnTo>
                    <a:lnTo>
                      <a:pt x="616" y="2075"/>
                    </a:lnTo>
                    <a:lnTo>
                      <a:pt x="601" y="2063"/>
                    </a:lnTo>
                    <a:lnTo>
                      <a:pt x="589" y="2051"/>
                    </a:lnTo>
                    <a:lnTo>
                      <a:pt x="578" y="2041"/>
                    </a:lnTo>
                    <a:lnTo>
                      <a:pt x="571" y="2034"/>
                    </a:lnTo>
                    <a:lnTo>
                      <a:pt x="569" y="2031"/>
                    </a:lnTo>
                    <a:lnTo>
                      <a:pt x="574" y="2053"/>
                    </a:lnTo>
                    <a:lnTo>
                      <a:pt x="580" y="2074"/>
                    </a:lnTo>
                    <a:lnTo>
                      <a:pt x="586" y="2094"/>
                    </a:lnTo>
                    <a:lnTo>
                      <a:pt x="592" y="2111"/>
                    </a:lnTo>
                    <a:lnTo>
                      <a:pt x="598" y="2125"/>
                    </a:lnTo>
                    <a:lnTo>
                      <a:pt x="601" y="2136"/>
                    </a:lnTo>
                    <a:lnTo>
                      <a:pt x="605" y="2143"/>
                    </a:lnTo>
                    <a:lnTo>
                      <a:pt x="606" y="2146"/>
                    </a:lnTo>
                    <a:lnTo>
                      <a:pt x="586" y="2141"/>
                    </a:lnTo>
                    <a:lnTo>
                      <a:pt x="567" y="2137"/>
                    </a:lnTo>
                    <a:lnTo>
                      <a:pt x="550" y="2133"/>
                    </a:lnTo>
                    <a:lnTo>
                      <a:pt x="533" y="2129"/>
                    </a:lnTo>
                    <a:lnTo>
                      <a:pt x="521" y="2127"/>
                    </a:lnTo>
                    <a:lnTo>
                      <a:pt x="510" y="2125"/>
                    </a:lnTo>
                    <a:lnTo>
                      <a:pt x="505" y="2122"/>
                    </a:lnTo>
                    <a:lnTo>
                      <a:pt x="502" y="2122"/>
                    </a:lnTo>
                    <a:lnTo>
                      <a:pt x="527" y="2149"/>
                    </a:lnTo>
                    <a:lnTo>
                      <a:pt x="554" y="2172"/>
                    </a:lnTo>
                    <a:lnTo>
                      <a:pt x="583" y="2193"/>
                    </a:lnTo>
                    <a:lnTo>
                      <a:pt x="614" y="2211"/>
                    </a:lnTo>
                    <a:lnTo>
                      <a:pt x="646" y="2227"/>
                    </a:lnTo>
                    <a:lnTo>
                      <a:pt x="679" y="2240"/>
                    </a:lnTo>
                    <a:lnTo>
                      <a:pt x="711" y="2251"/>
                    </a:lnTo>
                    <a:lnTo>
                      <a:pt x="742" y="2261"/>
                    </a:lnTo>
                    <a:lnTo>
                      <a:pt x="772" y="2268"/>
                    </a:lnTo>
                    <a:lnTo>
                      <a:pt x="800" y="2273"/>
                    </a:lnTo>
                    <a:lnTo>
                      <a:pt x="825" y="2278"/>
                    </a:lnTo>
                    <a:lnTo>
                      <a:pt x="847" y="2281"/>
                    </a:lnTo>
                    <a:lnTo>
                      <a:pt x="865" y="2284"/>
                    </a:lnTo>
                    <a:lnTo>
                      <a:pt x="879" y="2285"/>
                    </a:lnTo>
                    <a:lnTo>
                      <a:pt x="887" y="2286"/>
                    </a:lnTo>
                    <a:lnTo>
                      <a:pt x="891" y="2286"/>
                    </a:lnTo>
                    <a:lnTo>
                      <a:pt x="916" y="2273"/>
                    </a:lnTo>
                    <a:lnTo>
                      <a:pt x="942" y="2256"/>
                    </a:lnTo>
                    <a:lnTo>
                      <a:pt x="970" y="2233"/>
                    </a:lnTo>
                    <a:lnTo>
                      <a:pt x="999" y="2208"/>
                    </a:lnTo>
                    <a:lnTo>
                      <a:pt x="1027" y="2179"/>
                    </a:lnTo>
                    <a:lnTo>
                      <a:pt x="1054" y="2149"/>
                    </a:lnTo>
                    <a:lnTo>
                      <a:pt x="1081" y="2117"/>
                    </a:lnTo>
                    <a:lnTo>
                      <a:pt x="1106" y="2084"/>
                    </a:lnTo>
                    <a:lnTo>
                      <a:pt x="1130" y="2053"/>
                    </a:lnTo>
                    <a:lnTo>
                      <a:pt x="1152" y="2023"/>
                    </a:lnTo>
                    <a:lnTo>
                      <a:pt x="1172" y="1996"/>
                    </a:lnTo>
                    <a:lnTo>
                      <a:pt x="1189" y="1972"/>
                    </a:lnTo>
                    <a:lnTo>
                      <a:pt x="1203" y="1951"/>
                    </a:lnTo>
                    <a:lnTo>
                      <a:pt x="1213" y="1936"/>
                    </a:lnTo>
                    <a:lnTo>
                      <a:pt x="1220" y="1926"/>
                    </a:lnTo>
                    <a:lnTo>
                      <a:pt x="1222" y="1922"/>
                    </a:lnTo>
                    <a:lnTo>
                      <a:pt x="1242" y="1929"/>
                    </a:lnTo>
                    <a:lnTo>
                      <a:pt x="1263" y="1936"/>
                    </a:lnTo>
                    <a:lnTo>
                      <a:pt x="1284" y="1942"/>
                    </a:lnTo>
                    <a:lnTo>
                      <a:pt x="1307" y="1946"/>
                    </a:lnTo>
                    <a:lnTo>
                      <a:pt x="1328" y="1951"/>
                    </a:lnTo>
                    <a:lnTo>
                      <a:pt x="1353" y="1955"/>
                    </a:lnTo>
                    <a:lnTo>
                      <a:pt x="1377" y="1958"/>
                    </a:lnTo>
                    <a:lnTo>
                      <a:pt x="1401" y="1960"/>
                    </a:lnTo>
                    <a:lnTo>
                      <a:pt x="1425" y="1961"/>
                    </a:lnTo>
                    <a:lnTo>
                      <a:pt x="1451" y="1962"/>
                    </a:lnTo>
                    <a:lnTo>
                      <a:pt x="1476" y="1961"/>
                    </a:lnTo>
                    <a:lnTo>
                      <a:pt x="1500" y="1960"/>
                    </a:lnTo>
                    <a:lnTo>
                      <a:pt x="1525" y="1957"/>
                    </a:lnTo>
                    <a:lnTo>
                      <a:pt x="1551" y="1953"/>
                    </a:lnTo>
                    <a:lnTo>
                      <a:pt x="1575" y="1947"/>
                    </a:lnTo>
                    <a:lnTo>
                      <a:pt x="1599" y="1942"/>
                    </a:lnTo>
                    <a:lnTo>
                      <a:pt x="1618" y="1936"/>
                    </a:lnTo>
                    <a:lnTo>
                      <a:pt x="1637" y="1930"/>
                    </a:lnTo>
                    <a:lnTo>
                      <a:pt x="1655" y="1922"/>
                    </a:lnTo>
                    <a:lnTo>
                      <a:pt x="1673" y="1914"/>
                    </a:lnTo>
                    <a:lnTo>
                      <a:pt x="1690" y="1905"/>
                    </a:lnTo>
                    <a:lnTo>
                      <a:pt x="1708" y="1896"/>
                    </a:lnTo>
                    <a:lnTo>
                      <a:pt x="1725" y="1884"/>
                    </a:lnTo>
                    <a:lnTo>
                      <a:pt x="1741" y="1873"/>
                    </a:lnTo>
                    <a:lnTo>
                      <a:pt x="1756" y="1860"/>
                    </a:lnTo>
                    <a:lnTo>
                      <a:pt x="1771" y="1846"/>
                    </a:lnTo>
                    <a:lnTo>
                      <a:pt x="1786" y="1832"/>
                    </a:lnTo>
                    <a:lnTo>
                      <a:pt x="1800" y="1816"/>
                    </a:lnTo>
                    <a:lnTo>
                      <a:pt x="1812" y="1800"/>
                    </a:lnTo>
                    <a:lnTo>
                      <a:pt x="1825" y="1782"/>
                    </a:lnTo>
                    <a:lnTo>
                      <a:pt x="1837" y="1763"/>
                    </a:lnTo>
                    <a:lnTo>
                      <a:pt x="1848" y="1744"/>
                    </a:lnTo>
                    <a:lnTo>
                      <a:pt x="1863" y="1710"/>
                    </a:lnTo>
                    <a:lnTo>
                      <a:pt x="1876" y="1673"/>
                    </a:lnTo>
                    <a:lnTo>
                      <a:pt x="1885" y="1634"/>
                    </a:lnTo>
                    <a:lnTo>
                      <a:pt x="1893" y="1592"/>
                    </a:lnTo>
                    <a:lnTo>
                      <a:pt x="1898" y="1547"/>
                    </a:lnTo>
                    <a:lnTo>
                      <a:pt x="1899" y="1498"/>
                    </a:lnTo>
                    <a:lnTo>
                      <a:pt x="1899" y="1448"/>
                    </a:lnTo>
                    <a:lnTo>
                      <a:pt x="1895" y="1393"/>
                    </a:lnTo>
                    <a:lnTo>
                      <a:pt x="1886" y="1328"/>
                    </a:lnTo>
                    <a:lnTo>
                      <a:pt x="1871" y="1263"/>
                    </a:lnTo>
                    <a:lnTo>
                      <a:pt x="1852" y="1201"/>
                    </a:lnTo>
                    <a:lnTo>
                      <a:pt x="1827" y="1140"/>
                    </a:lnTo>
                    <a:lnTo>
                      <a:pt x="1799" y="1081"/>
                    </a:lnTo>
                    <a:lnTo>
                      <a:pt x="1765" y="1026"/>
                    </a:lnTo>
                    <a:lnTo>
                      <a:pt x="1727" y="972"/>
                    </a:lnTo>
                    <a:lnTo>
                      <a:pt x="1686" y="921"/>
                    </a:lnTo>
                    <a:lnTo>
                      <a:pt x="1640" y="874"/>
                    </a:lnTo>
                    <a:lnTo>
                      <a:pt x="1591" y="830"/>
                    </a:lnTo>
                    <a:lnTo>
                      <a:pt x="1538" y="790"/>
                    </a:lnTo>
                    <a:lnTo>
                      <a:pt x="1483" y="753"/>
                    </a:lnTo>
                    <a:lnTo>
                      <a:pt x="1425" y="720"/>
                    </a:lnTo>
                    <a:lnTo>
                      <a:pt x="1364" y="691"/>
                    </a:lnTo>
                    <a:lnTo>
                      <a:pt x="1302" y="667"/>
                    </a:lnTo>
                    <a:lnTo>
                      <a:pt x="1236" y="647"/>
                    </a:lnTo>
                    <a:lnTo>
                      <a:pt x="1246" y="635"/>
                    </a:lnTo>
                    <a:lnTo>
                      <a:pt x="1256" y="615"/>
                    </a:lnTo>
                    <a:lnTo>
                      <a:pt x="1265" y="591"/>
                    </a:lnTo>
                    <a:lnTo>
                      <a:pt x="1272" y="563"/>
                    </a:lnTo>
                    <a:lnTo>
                      <a:pt x="1278" y="533"/>
                    </a:lnTo>
                    <a:lnTo>
                      <a:pt x="1281" y="503"/>
                    </a:lnTo>
                    <a:lnTo>
                      <a:pt x="1281" y="474"/>
                    </a:lnTo>
                    <a:lnTo>
                      <a:pt x="1277" y="448"/>
                    </a:lnTo>
                    <a:lnTo>
                      <a:pt x="1279" y="448"/>
                    </a:lnTo>
                    <a:lnTo>
                      <a:pt x="1287" y="447"/>
                    </a:lnTo>
                    <a:lnTo>
                      <a:pt x="1300" y="443"/>
                    </a:lnTo>
                    <a:lnTo>
                      <a:pt x="1315" y="438"/>
                    </a:lnTo>
                    <a:lnTo>
                      <a:pt x="1332" y="428"/>
                    </a:lnTo>
                    <a:lnTo>
                      <a:pt x="1352" y="415"/>
                    </a:lnTo>
                    <a:lnTo>
                      <a:pt x="1372" y="397"/>
                    </a:lnTo>
                    <a:lnTo>
                      <a:pt x="1393" y="373"/>
                    </a:lnTo>
                    <a:lnTo>
                      <a:pt x="1393" y="371"/>
                    </a:lnTo>
                    <a:lnTo>
                      <a:pt x="1390" y="365"/>
                    </a:lnTo>
                    <a:lnTo>
                      <a:pt x="1383" y="357"/>
                    </a:lnTo>
                    <a:lnTo>
                      <a:pt x="1369" y="348"/>
                    </a:lnTo>
                    <a:lnTo>
                      <a:pt x="1371" y="345"/>
                    </a:lnTo>
                    <a:lnTo>
                      <a:pt x="1376" y="341"/>
                    </a:lnTo>
                    <a:lnTo>
                      <a:pt x="1385" y="332"/>
                    </a:lnTo>
                    <a:lnTo>
                      <a:pt x="1396" y="321"/>
                    </a:lnTo>
                    <a:lnTo>
                      <a:pt x="1410" y="307"/>
                    </a:lnTo>
                    <a:lnTo>
                      <a:pt x="1425" y="291"/>
                    </a:lnTo>
                    <a:lnTo>
                      <a:pt x="1443" y="275"/>
                    </a:lnTo>
                    <a:lnTo>
                      <a:pt x="1460" y="257"/>
                    </a:lnTo>
                    <a:lnTo>
                      <a:pt x="1461" y="256"/>
                    </a:lnTo>
                    <a:lnTo>
                      <a:pt x="1462" y="253"/>
                    </a:lnTo>
                    <a:lnTo>
                      <a:pt x="1464" y="249"/>
                    </a:lnTo>
                    <a:lnTo>
                      <a:pt x="1466" y="244"/>
                    </a:lnTo>
                    <a:lnTo>
                      <a:pt x="1464" y="240"/>
                    </a:lnTo>
                    <a:lnTo>
                      <a:pt x="1460" y="234"/>
                    </a:lnTo>
                    <a:lnTo>
                      <a:pt x="1451" y="229"/>
                    </a:lnTo>
                    <a:lnTo>
                      <a:pt x="1436" y="226"/>
                    </a:lnTo>
                    <a:lnTo>
                      <a:pt x="1438" y="223"/>
                    </a:lnTo>
                    <a:lnTo>
                      <a:pt x="1444" y="218"/>
                    </a:lnTo>
                    <a:lnTo>
                      <a:pt x="1452" y="208"/>
                    </a:lnTo>
                    <a:lnTo>
                      <a:pt x="1462" y="195"/>
                    </a:lnTo>
                    <a:lnTo>
                      <a:pt x="1474" y="179"/>
                    </a:lnTo>
                    <a:lnTo>
                      <a:pt x="1485" y="158"/>
                    </a:lnTo>
                    <a:lnTo>
                      <a:pt x="1497" y="132"/>
                    </a:lnTo>
                    <a:lnTo>
                      <a:pt x="1507" y="105"/>
                    </a:lnTo>
                    <a:lnTo>
                      <a:pt x="1491" y="92"/>
                    </a:lnTo>
                    <a:lnTo>
                      <a:pt x="1475" y="83"/>
                    </a:lnTo>
                    <a:lnTo>
                      <a:pt x="1456" y="75"/>
                    </a:lnTo>
                    <a:lnTo>
                      <a:pt x="1438" y="70"/>
                    </a:lnTo>
                    <a:lnTo>
                      <a:pt x="1417" y="67"/>
                    </a:lnTo>
                    <a:lnTo>
                      <a:pt x="1396" y="66"/>
                    </a:lnTo>
                    <a:lnTo>
                      <a:pt x="1376" y="67"/>
                    </a:lnTo>
                    <a:lnTo>
                      <a:pt x="1355" y="69"/>
                    </a:lnTo>
                    <a:lnTo>
                      <a:pt x="1333" y="73"/>
                    </a:lnTo>
                    <a:lnTo>
                      <a:pt x="1312" y="77"/>
                    </a:lnTo>
                    <a:lnTo>
                      <a:pt x="1292" y="83"/>
                    </a:lnTo>
                    <a:lnTo>
                      <a:pt x="1271" y="90"/>
                    </a:lnTo>
                    <a:lnTo>
                      <a:pt x="1250" y="97"/>
                    </a:lnTo>
                    <a:lnTo>
                      <a:pt x="1231" y="105"/>
                    </a:lnTo>
                    <a:lnTo>
                      <a:pt x="1212" y="113"/>
                    </a:lnTo>
                    <a:lnTo>
                      <a:pt x="1195" y="121"/>
                    </a:lnTo>
                    <a:lnTo>
                      <a:pt x="1187" y="108"/>
                    </a:lnTo>
                    <a:lnTo>
                      <a:pt x="1179" y="96"/>
                    </a:lnTo>
                    <a:lnTo>
                      <a:pt x="1168" y="85"/>
                    </a:lnTo>
                    <a:lnTo>
                      <a:pt x="1156" y="76"/>
                    </a:lnTo>
                    <a:lnTo>
                      <a:pt x="1143" y="67"/>
                    </a:lnTo>
                    <a:lnTo>
                      <a:pt x="1129" y="60"/>
                    </a:lnTo>
                    <a:lnTo>
                      <a:pt x="1115" y="54"/>
                    </a:lnTo>
                    <a:lnTo>
                      <a:pt x="1100" y="48"/>
                    </a:lnTo>
                    <a:lnTo>
                      <a:pt x="1084" y="45"/>
                    </a:lnTo>
                    <a:lnTo>
                      <a:pt x="1068" y="41"/>
                    </a:lnTo>
                    <a:lnTo>
                      <a:pt x="1052" y="39"/>
                    </a:lnTo>
                    <a:lnTo>
                      <a:pt x="1036" y="38"/>
                    </a:lnTo>
                    <a:lnTo>
                      <a:pt x="1020" y="38"/>
                    </a:lnTo>
                    <a:lnTo>
                      <a:pt x="1004" y="39"/>
                    </a:lnTo>
                    <a:lnTo>
                      <a:pt x="989" y="40"/>
                    </a:lnTo>
                    <a:lnTo>
                      <a:pt x="974" y="43"/>
                    </a:lnTo>
                    <a:lnTo>
                      <a:pt x="984" y="21"/>
                    </a:lnTo>
                    <a:lnTo>
                      <a:pt x="987" y="8"/>
                    </a:lnTo>
                    <a:lnTo>
                      <a:pt x="987" y="1"/>
                    </a:lnTo>
                    <a:lnTo>
                      <a:pt x="987" y="0"/>
                    </a:lnTo>
                    <a:lnTo>
                      <a:pt x="962" y="1"/>
                    </a:lnTo>
                    <a:lnTo>
                      <a:pt x="939" y="2"/>
                    </a:lnTo>
                    <a:lnTo>
                      <a:pt x="917" y="6"/>
                    </a:lnTo>
                    <a:lnTo>
                      <a:pt x="896" y="9"/>
                    </a:lnTo>
                    <a:lnTo>
                      <a:pt x="878" y="14"/>
                    </a:lnTo>
                    <a:lnTo>
                      <a:pt x="862" y="18"/>
                    </a:lnTo>
                    <a:lnTo>
                      <a:pt x="846" y="24"/>
                    </a:lnTo>
                    <a:lnTo>
                      <a:pt x="833" y="30"/>
                    </a:lnTo>
                    <a:lnTo>
                      <a:pt x="820" y="36"/>
                    </a:lnTo>
                    <a:lnTo>
                      <a:pt x="810" y="41"/>
                    </a:lnTo>
                    <a:lnTo>
                      <a:pt x="802" y="46"/>
                    </a:lnTo>
                    <a:lnTo>
                      <a:pt x="795" y="51"/>
                    </a:lnTo>
                    <a:lnTo>
                      <a:pt x="789" y="54"/>
                    </a:lnTo>
                    <a:lnTo>
                      <a:pt x="786" y="58"/>
                    </a:lnTo>
                    <a:lnTo>
                      <a:pt x="783" y="59"/>
                    </a:lnTo>
                    <a:lnTo>
                      <a:pt x="782" y="60"/>
                    </a:lnTo>
                    <a:lnTo>
                      <a:pt x="789" y="39"/>
                    </a:lnTo>
                    <a:lnTo>
                      <a:pt x="800" y="23"/>
                    </a:lnTo>
                    <a:lnTo>
                      <a:pt x="809" y="12"/>
                    </a:lnTo>
                    <a:lnTo>
                      <a:pt x="812" y="7"/>
                    </a:lnTo>
                    <a:lnTo>
                      <a:pt x="790" y="9"/>
                    </a:lnTo>
                    <a:lnTo>
                      <a:pt x="770" y="13"/>
                    </a:lnTo>
                    <a:lnTo>
                      <a:pt x="749" y="16"/>
                    </a:lnTo>
                    <a:lnTo>
                      <a:pt x="730" y="22"/>
                    </a:lnTo>
                    <a:lnTo>
                      <a:pt x="712" y="28"/>
                    </a:lnTo>
                    <a:lnTo>
                      <a:pt x="694" y="35"/>
                    </a:lnTo>
                    <a:lnTo>
                      <a:pt x="676" y="41"/>
                    </a:lnTo>
                    <a:lnTo>
                      <a:pt x="660" y="50"/>
                    </a:lnTo>
                    <a:lnTo>
                      <a:pt x="643" y="59"/>
                    </a:lnTo>
                    <a:lnTo>
                      <a:pt x="627" y="68"/>
                    </a:lnTo>
                    <a:lnTo>
                      <a:pt x="611" y="78"/>
                    </a:lnTo>
                    <a:lnTo>
                      <a:pt x="596" y="90"/>
                    </a:lnTo>
                    <a:lnTo>
                      <a:pt x="580" y="100"/>
                    </a:lnTo>
                    <a:lnTo>
                      <a:pt x="563" y="113"/>
                    </a:lnTo>
                    <a:lnTo>
                      <a:pt x="546" y="124"/>
                    </a:lnTo>
                    <a:lnTo>
                      <a:pt x="530" y="137"/>
                    </a:lnTo>
                    <a:lnTo>
                      <a:pt x="513" y="129"/>
                    </a:lnTo>
                    <a:lnTo>
                      <a:pt x="495" y="120"/>
                    </a:lnTo>
                    <a:lnTo>
                      <a:pt x="477" y="112"/>
                    </a:lnTo>
                    <a:lnTo>
                      <a:pt x="457" y="105"/>
                    </a:lnTo>
                    <a:lnTo>
                      <a:pt x="438" y="98"/>
                    </a:lnTo>
                    <a:lnTo>
                      <a:pt x="417" y="92"/>
                    </a:lnTo>
                    <a:lnTo>
                      <a:pt x="396" y="88"/>
                    </a:lnTo>
                    <a:lnTo>
                      <a:pt x="376" y="84"/>
                    </a:lnTo>
                    <a:lnTo>
                      <a:pt x="355" y="82"/>
                    </a:lnTo>
                    <a:lnTo>
                      <a:pt x="334" y="81"/>
                    </a:lnTo>
                    <a:lnTo>
                      <a:pt x="315" y="82"/>
                    </a:lnTo>
                    <a:lnTo>
                      <a:pt x="295" y="85"/>
                    </a:lnTo>
                    <a:lnTo>
                      <a:pt x="275" y="91"/>
                    </a:lnTo>
                    <a:lnTo>
                      <a:pt x="258" y="98"/>
                    </a:lnTo>
                    <a:lnTo>
                      <a:pt x="241" y="108"/>
                    </a:lnTo>
                    <a:lnTo>
                      <a:pt x="225" y="121"/>
                    </a:lnTo>
                    <a:lnTo>
                      <a:pt x="235" y="149"/>
                    </a:lnTo>
                    <a:lnTo>
                      <a:pt x="247" y="173"/>
                    </a:lnTo>
                    <a:lnTo>
                      <a:pt x="258" y="193"/>
                    </a:lnTo>
                    <a:lnTo>
                      <a:pt x="271" y="211"/>
                    </a:lnTo>
                    <a:lnTo>
                      <a:pt x="281" y="225"/>
                    </a:lnTo>
                    <a:lnTo>
                      <a:pt x="290" y="234"/>
                    </a:lnTo>
                    <a:lnTo>
                      <a:pt x="296" y="240"/>
                    </a:lnTo>
                    <a:lnTo>
                      <a:pt x="298" y="242"/>
                    </a:lnTo>
                    <a:lnTo>
                      <a:pt x="283" y="245"/>
                    </a:lnTo>
                    <a:lnTo>
                      <a:pt x="273" y="250"/>
                    </a:lnTo>
                    <a:lnTo>
                      <a:pt x="268" y="255"/>
                    </a:lnTo>
                    <a:lnTo>
                      <a:pt x="266" y="260"/>
                    </a:lnTo>
                    <a:lnTo>
                      <a:pt x="267" y="265"/>
                    </a:lnTo>
                    <a:lnTo>
                      <a:pt x="270" y="269"/>
                    </a:lnTo>
                    <a:lnTo>
                      <a:pt x="271" y="272"/>
                    </a:lnTo>
                    <a:lnTo>
                      <a:pt x="272" y="273"/>
                    </a:lnTo>
                    <a:lnTo>
                      <a:pt x="290" y="290"/>
                    </a:lnTo>
                    <a:lnTo>
                      <a:pt x="308" y="306"/>
                    </a:lnTo>
                    <a:lnTo>
                      <a:pt x="324" y="322"/>
                    </a:lnTo>
                    <a:lnTo>
                      <a:pt x="338" y="335"/>
                    </a:lnTo>
                    <a:lnTo>
                      <a:pt x="349" y="347"/>
                    </a:lnTo>
                    <a:lnTo>
                      <a:pt x="358" y="356"/>
                    </a:lnTo>
                    <a:lnTo>
                      <a:pt x="363" y="360"/>
                    </a:lnTo>
                    <a:lnTo>
                      <a:pt x="365" y="363"/>
                    </a:lnTo>
                    <a:lnTo>
                      <a:pt x="350" y="372"/>
                    </a:lnTo>
                    <a:lnTo>
                      <a:pt x="342" y="380"/>
                    </a:lnTo>
                    <a:lnTo>
                      <a:pt x="339" y="386"/>
                    </a:lnTo>
                    <a:lnTo>
                      <a:pt x="339" y="388"/>
                    </a:lnTo>
                    <a:lnTo>
                      <a:pt x="361" y="412"/>
                    </a:lnTo>
                    <a:lnTo>
                      <a:pt x="384" y="432"/>
                    </a:lnTo>
                    <a:lnTo>
                      <a:pt x="406" y="446"/>
                    </a:lnTo>
                    <a:lnTo>
                      <a:pt x="427" y="457"/>
                    </a:lnTo>
                    <a:lnTo>
                      <a:pt x="446" y="464"/>
                    </a:lnTo>
                    <a:lnTo>
                      <a:pt x="460" y="469"/>
                    </a:lnTo>
                    <a:lnTo>
                      <a:pt x="470" y="471"/>
                    </a:lnTo>
                    <a:lnTo>
                      <a:pt x="474" y="472"/>
                    </a:lnTo>
                    <a:lnTo>
                      <a:pt x="472" y="486"/>
                    </a:lnTo>
                    <a:lnTo>
                      <a:pt x="475" y="509"/>
                    </a:lnTo>
                    <a:lnTo>
                      <a:pt x="482" y="538"/>
                    </a:lnTo>
                    <a:lnTo>
                      <a:pt x="491" y="571"/>
                    </a:lnTo>
                    <a:lnTo>
                      <a:pt x="506" y="609"/>
                    </a:lnTo>
                    <a:lnTo>
                      <a:pt x="523" y="651"/>
                    </a:lnTo>
                    <a:lnTo>
                      <a:pt x="546" y="692"/>
                    </a:lnTo>
                    <a:lnTo>
                      <a:pt x="573" y="734"/>
                    </a:lnTo>
                    <a:lnTo>
                      <a:pt x="604" y="774"/>
                    </a:lnTo>
                    <a:lnTo>
                      <a:pt x="641" y="812"/>
                    </a:lnTo>
                    <a:lnTo>
                      <a:pt x="682" y="845"/>
                    </a:lnTo>
                    <a:lnTo>
                      <a:pt x="728" y="873"/>
                    </a:lnTo>
                    <a:lnTo>
                      <a:pt x="780" y="894"/>
                    </a:lnTo>
                    <a:lnTo>
                      <a:pt x="838" y="906"/>
                    </a:lnTo>
                    <a:lnTo>
                      <a:pt x="900" y="910"/>
                    </a:lnTo>
                    <a:lnTo>
                      <a:pt x="969" y="903"/>
                    </a:lnTo>
                    <a:close/>
                  </a:path>
                </a:pathLst>
              </a:custGeom>
              <a:solidFill>
                <a:srgbClr val="993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99"/>
              <p:cNvSpPr>
                <a:spLocks/>
              </p:cNvSpPr>
              <p:nvPr/>
            </p:nvSpPr>
            <p:spPr bwMode="auto">
              <a:xfrm>
                <a:off x="2576" y="1666"/>
                <a:ext cx="72" cy="82"/>
              </a:xfrm>
              <a:custGeom>
                <a:avLst/>
                <a:gdLst>
                  <a:gd name="T0" fmla="*/ 145 w 145"/>
                  <a:gd name="T1" fmla="*/ 49 h 163"/>
                  <a:gd name="T2" fmla="*/ 139 w 145"/>
                  <a:gd name="T3" fmla="*/ 79 h 163"/>
                  <a:gd name="T4" fmla="*/ 131 w 145"/>
                  <a:gd name="T5" fmla="*/ 106 h 163"/>
                  <a:gd name="T6" fmla="*/ 124 w 145"/>
                  <a:gd name="T7" fmla="*/ 133 h 163"/>
                  <a:gd name="T8" fmla="*/ 121 w 145"/>
                  <a:gd name="T9" fmla="*/ 163 h 163"/>
                  <a:gd name="T10" fmla="*/ 117 w 145"/>
                  <a:gd name="T11" fmla="*/ 162 h 163"/>
                  <a:gd name="T12" fmla="*/ 108 w 145"/>
                  <a:gd name="T13" fmla="*/ 159 h 163"/>
                  <a:gd name="T14" fmla="*/ 94 w 145"/>
                  <a:gd name="T15" fmla="*/ 154 h 163"/>
                  <a:gd name="T16" fmla="*/ 78 w 145"/>
                  <a:gd name="T17" fmla="*/ 148 h 163"/>
                  <a:gd name="T18" fmla="*/ 60 w 145"/>
                  <a:gd name="T19" fmla="*/ 141 h 163"/>
                  <a:gd name="T20" fmla="*/ 42 w 145"/>
                  <a:gd name="T21" fmla="*/ 133 h 163"/>
                  <a:gd name="T22" fmla="*/ 26 w 145"/>
                  <a:gd name="T23" fmla="*/ 125 h 163"/>
                  <a:gd name="T24" fmla="*/ 12 w 145"/>
                  <a:gd name="T25" fmla="*/ 116 h 163"/>
                  <a:gd name="T26" fmla="*/ 13 w 145"/>
                  <a:gd name="T27" fmla="*/ 115 h 163"/>
                  <a:gd name="T28" fmla="*/ 16 w 145"/>
                  <a:gd name="T29" fmla="*/ 112 h 163"/>
                  <a:gd name="T30" fmla="*/ 19 w 145"/>
                  <a:gd name="T31" fmla="*/ 108 h 163"/>
                  <a:gd name="T32" fmla="*/ 25 w 145"/>
                  <a:gd name="T33" fmla="*/ 102 h 163"/>
                  <a:gd name="T34" fmla="*/ 32 w 145"/>
                  <a:gd name="T35" fmla="*/ 96 h 163"/>
                  <a:gd name="T36" fmla="*/ 40 w 145"/>
                  <a:gd name="T37" fmla="*/ 89 h 163"/>
                  <a:gd name="T38" fmla="*/ 49 w 145"/>
                  <a:gd name="T39" fmla="*/ 84 h 163"/>
                  <a:gd name="T40" fmla="*/ 60 w 145"/>
                  <a:gd name="T41" fmla="*/ 78 h 163"/>
                  <a:gd name="T42" fmla="*/ 58 w 145"/>
                  <a:gd name="T43" fmla="*/ 77 h 163"/>
                  <a:gd name="T44" fmla="*/ 55 w 145"/>
                  <a:gd name="T45" fmla="*/ 72 h 163"/>
                  <a:gd name="T46" fmla="*/ 49 w 145"/>
                  <a:gd name="T47" fmla="*/ 64 h 163"/>
                  <a:gd name="T48" fmla="*/ 41 w 145"/>
                  <a:gd name="T49" fmla="*/ 55 h 163"/>
                  <a:gd name="T50" fmla="*/ 32 w 145"/>
                  <a:gd name="T51" fmla="*/ 43 h 163"/>
                  <a:gd name="T52" fmla="*/ 23 w 145"/>
                  <a:gd name="T53" fmla="*/ 30 h 163"/>
                  <a:gd name="T54" fmla="*/ 11 w 145"/>
                  <a:gd name="T55" fmla="*/ 16 h 163"/>
                  <a:gd name="T56" fmla="*/ 0 w 145"/>
                  <a:gd name="T57" fmla="*/ 0 h 163"/>
                  <a:gd name="T58" fmla="*/ 7 w 145"/>
                  <a:gd name="T59" fmla="*/ 1 h 163"/>
                  <a:gd name="T60" fmla="*/ 24 w 145"/>
                  <a:gd name="T61" fmla="*/ 2 h 163"/>
                  <a:gd name="T62" fmla="*/ 47 w 145"/>
                  <a:gd name="T63" fmla="*/ 5 h 163"/>
                  <a:gd name="T64" fmla="*/ 75 w 145"/>
                  <a:gd name="T65" fmla="*/ 11 h 163"/>
                  <a:gd name="T66" fmla="*/ 102 w 145"/>
                  <a:gd name="T67" fmla="*/ 18 h 163"/>
                  <a:gd name="T68" fmla="*/ 125 w 145"/>
                  <a:gd name="T69" fmla="*/ 26 h 163"/>
                  <a:gd name="T70" fmla="*/ 140 w 145"/>
                  <a:gd name="T71" fmla="*/ 36 h 163"/>
                  <a:gd name="T72" fmla="*/ 145 w 145"/>
                  <a:gd name="T73" fmla="*/ 49 h 16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45"/>
                  <a:gd name="T112" fmla="*/ 0 h 163"/>
                  <a:gd name="T113" fmla="*/ 145 w 145"/>
                  <a:gd name="T114" fmla="*/ 163 h 16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45" h="163">
                    <a:moveTo>
                      <a:pt x="145" y="49"/>
                    </a:moveTo>
                    <a:lnTo>
                      <a:pt x="139" y="79"/>
                    </a:lnTo>
                    <a:lnTo>
                      <a:pt x="131" y="106"/>
                    </a:lnTo>
                    <a:lnTo>
                      <a:pt x="124" y="133"/>
                    </a:lnTo>
                    <a:lnTo>
                      <a:pt x="121" y="163"/>
                    </a:lnTo>
                    <a:lnTo>
                      <a:pt x="117" y="162"/>
                    </a:lnTo>
                    <a:lnTo>
                      <a:pt x="108" y="159"/>
                    </a:lnTo>
                    <a:lnTo>
                      <a:pt x="94" y="154"/>
                    </a:lnTo>
                    <a:lnTo>
                      <a:pt x="78" y="148"/>
                    </a:lnTo>
                    <a:lnTo>
                      <a:pt x="60" y="141"/>
                    </a:lnTo>
                    <a:lnTo>
                      <a:pt x="42" y="133"/>
                    </a:lnTo>
                    <a:lnTo>
                      <a:pt x="26" y="125"/>
                    </a:lnTo>
                    <a:lnTo>
                      <a:pt x="12" y="116"/>
                    </a:lnTo>
                    <a:lnTo>
                      <a:pt x="13" y="115"/>
                    </a:lnTo>
                    <a:lnTo>
                      <a:pt x="16" y="112"/>
                    </a:lnTo>
                    <a:lnTo>
                      <a:pt x="19" y="108"/>
                    </a:lnTo>
                    <a:lnTo>
                      <a:pt x="25" y="102"/>
                    </a:lnTo>
                    <a:lnTo>
                      <a:pt x="32" y="96"/>
                    </a:lnTo>
                    <a:lnTo>
                      <a:pt x="40" y="89"/>
                    </a:lnTo>
                    <a:lnTo>
                      <a:pt x="49" y="84"/>
                    </a:lnTo>
                    <a:lnTo>
                      <a:pt x="60" y="78"/>
                    </a:lnTo>
                    <a:lnTo>
                      <a:pt x="58" y="77"/>
                    </a:lnTo>
                    <a:lnTo>
                      <a:pt x="55" y="72"/>
                    </a:lnTo>
                    <a:lnTo>
                      <a:pt x="49" y="64"/>
                    </a:lnTo>
                    <a:lnTo>
                      <a:pt x="41" y="55"/>
                    </a:lnTo>
                    <a:lnTo>
                      <a:pt x="32" y="43"/>
                    </a:lnTo>
                    <a:lnTo>
                      <a:pt x="23" y="30"/>
                    </a:lnTo>
                    <a:lnTo>
                      <a:pt x="11" y="16"/>
                    </a:lnTo>
                    <a:lnTo>
                      <a:pt x="0" y="0"/>
                    </a:lnTo>
                    <a:lnTo>
                      <a:pt x="7" y="1"/>
                    </a:lnTo>
                    <a:lnTo>
                      <a:pt x="24" y="2"/>
                    </a:lnTo>
                    <a:lnTo>
                      <a:pt x="47" y="5"/>
                    </a:lnTo>
                    <a:lnTo>
                      <a:pt x="75" y="11"/>
                    </a:lnTo>
                    <a:lnTo>
                      <a:pt x="102" y="18"/>
                    </a:lnTo>
                    <a:lnTo>
                      <a:pt x="125" y="26"/>
                    </a:lnTo>
                    <a:lnTo>
                      <a:pt x="140" y="36"/>
                    </a:lnTo>
                    <a:lnTo>
                      <a:pt x="145" y="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100"/>
              <p:cNvSpPr>
                <a:spLocks/>
              </p:cNvSpPr>
              <p:nvPr/>
            </p:nvSpPr>
            <p:spPr bwMode="auto">
              <a:xfrm>
                <a:off x="3018" y="1657"/>
                <a:ext cx="74" cy="88"/>
              </a:xfrm>
              <a:custGeom>
                <a:avLst/>
                <a:gdLst>
                  <a:gd name="T0" fmla="*/ 0 w 149"/>
                  <a:gd name="T1" fmla="*/ 62 h 177"/>
                  <a:gd name="T2" fmla="*/ 6 w 149"/>
                  <a:gd name="T3" fmla="*/ 77 h 177"/>
                  <a:gd name="T4" fmla="*/ 12 w 149"/>
                  <a:gd name="T5" fmla="*/ 92 h 177"/>
                  <a:gd name="T6" fmla="*/ 20 w 149"/>
                  <a:gd name="T7" fmla="*/ 106 h 177"/>
                  <a:gd name="T8" fmla="*/ 27 w 149"/>
                  <a:gd name="T9" fmla="*/ 120 h 177"/>
                  <a:gd name="T10" fmla="*/ 34 w 149"/>
                  <a:gd name="T11" fmla="*/ 134 h 177"/>
                  <a:gd name="T12" fmla="*/ 40 w 149"/>
                  <a:gd name="T13" fmla="*/ 147 h 177"/>
                  <a:gd name="T14" fmla="*/ 45 w 149"/>
                  <a:gd name="T15" fmla="*/ 162 h 177"/>
                  <a:gd name="T16" fmla="*/ 48 w 149"/>
                  <a:gd name="T17" fmla="*/ 177 h 177"/>
                  <a:gd name="T18" fmla="*/ 51 w 149"/>
                  <a:gd name="T19" fmla="*/ 176 h 177"/>
                  <a:gd name="T20" fmla="*/ 59 w 149"/>
                  <a:gd name="T21" fmla="*/ 172 h 177"/>
                  <a:gd name="T22" fmla="*/ 73 w 149"/>
                  <a:gd name="T23" fmla="*/ 165 h 177"/>
                  <a:gd name="T24" fmla="*/ 88 w 149"/>
                  <a:gd name="T25" fmla="*/ 157 h 177"/>
                  <a:gd name="T26" fmla="*/ 105 w 149"/>
                  <a:gd name="T27" fmla="*/ 147 h 177"/>
                  <a:gd name="T28" fmla="*/ 121 w 149"/>
                  <a:gd name="T29" fmla="*/ 137 h 177"/>
                  <a:gd name="T30" fmla="*/ 136 w 149"/>
                  <a:gd name="T31" fmla="*/ 126 h 177"/>
                  <a:gd name="T32" fmla="*/ 149 w 149"/>
                  <a:gd name="T33" fmla="*/ 115 h 177"/>
                  <a:gd name="T34" fmla="*/ 148 w 149"/>
                  <a:gd name="T35" fmla="*/ 114 h 177"/>
                  <a:gd name="T36" fmla="*/ 146 w 149"/>
                  <a:gd name="T37" fmla="*/ 112 h 177"/>
                  <a:gd name="T38" fmla="*/ 141 w 149"/>
                  <a:gd name="T39" fmla="*/ 108 h 177"/>
                  <a:gd name="T40" fmla="*/ 134 w 149"/>
                  <a:gd name="T41" fmla="*/ 104 h 177"/>
                  <a:gd name="T42" fmla="*/ 127 w 149"/>
                  <a:gd name="T43" fmla="*/ 98 h 177"/>
                  <a:gd name="T44" fmla="*/ 118 w 149"/>
                  <a:gd name="T45" fmla="*/ 93 h 177"/>
                  <a:gd name="T46" fmla="*/ 106 w 149"/>
                  <a:gd name="T47" fmla="*/ 89 h 177"/>
                  <a:gd name="T48" fmla="*/ 95 w 149"/>
                  <a:gd name="T49" fmla="*/ 85 h 177"/>
                  <a:gd name="T50" fmla="*/ 96 w 149"/>
                  <a:gd name="T51" fmla="*/ 83 h 177"/>
                  <a:gd name="T52" fmla="*/ 99 w 149"/>
                  <a:gd name="T53" fmla="*/ 78 h 177"/>
                  <a:gd name="T54" fmla="*/ 104 w 149"/>
                  <a:gd name="T55" fmla="*/ 70 h 177"/>
                  <a:gd name="T56" fmla="*/ 111 w 149"/>
                  <a:gd name="T57" fmla="*/ 60 h 177"/>
                  <a:gd name="T58" fmla="*/ 119 w 149"/>
                  <a:gd name="T59" fmla="*/ 47 h 177"/>
                  <a:gd name="T60" fmla="*/ 127 w 149"/>
                  <a:gd name="T61" fmla="*/ 32 h 177"/>
                  <a:gd name="T62" fmla="*/ 135 w 149"/>
                  <a:gd name="T63" fmla="*/ 17 h 177"/>
                  <a:gd name="T64" fmla="*/ 144 w 149"/>
                  <a:gd name="T65" fmla="*/ 0 h 177"/>
                  <a:gd name="T66" fmla="*/ 137 w 149"/>
                  <a:gd name="T67" fmla="*/ 1 h 177"/>
                  <a:gd name="T68" fmla="*/ 120 w 149"/>
                  <a:gd name="T69" fmla="*/ 5 h 177"/>
                  <a:gd name="T70" fmla="*/ 96 w 149"/>
                  <a:gd name="T71" fmla="*/ 10 h 177"/>
                  <a:gd name="T72" fmla="*/ 68 w 149"/>
                  <a:gd name="T73" fmla="*/ 18 h 177"/>
                  <a:gd name="T74" fmla="*/ 41 w 149"/>
                  <a:gd name="T75" fmla="*/ 28 h 177"/>
                  <a:gd name="T76" fmla="*/ 18 w 149"/>
                  <a:gd name="T77" fmla="*/ 38 h 177"/>
                  <a:gd name="T78" fmla="*/ 4 w 149"/>
                  <a:gd name="T79" fmla="*/ 50 h 177"/>
                  <a:gd name="T80" fmla="*/ 0 w 149"/>
                  <a:gd name="T81" fmla="*/ 62 h 17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49"/>
                  <a:gd name="T124" fmla="*/ 0 h 177"/>
                  <a:gd name="T125" fmla="*/ 149 w 149"/>
                  <a:gd name="T126" fmla="*/ 177 h 17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49" h="177">
                    <a:moveTo>
                      <a:pt x="0" y="62"/>
                    </a:moveTo>
                    <a:lnTo>
                      <a:pt x="6" y="77"/>
                    </a:lnTo>
                    <a:lnTo>
                      <a:pt x="12" y="92"/>
                    </a:lnTo>
                    <a:lnTo>
                      <a:pt x="20" y="106"/>
                    </a:lnTo>
                    <a:lnTo>
                      <a:pt x="27" y="120"/>
                    </a:lnTo>
                    <a:lnTo>
                      <a:pt x="34" y="134"/>
                    </a:lnTo>
                    <a:lnTo>
                      <a:pt x="40" y="147"/>
                    </a:lnTo>
                    <a:lnTo>
                      <a:pt x="45" y="162"/>
                    </a:lnTo>
                    <a:lnTo>
                      <a:pt x="48" y="177"/>
                    </a:lnTo>
                    <a:lnTo>
                      <a:pt x="51" y="176"/>
                    </a:lnTo>
                    <a:lnTo>
                      <a:pt x="59" y="172"/>
                    </a:lnTo>
                    <a:lnTo>
                      <a:pt x="73" y="165"/>
                    </a:lnTo>
                    <a:lnTo>
                      <a:pt x="88" y="157"/>
                    </a:lnTo>
                    <a:lnTo>
                      <a:pt x="105" y="147"/>
                    </a:lnTo>
                    <a:lnTo>
                      <a:pt x="121" y="137"/>
                    </a:lnTo>
                    <a:lnTo>
                      <a:pt x="136" y="126"/>
                    </a:lnTo>
                    <a:lnTo>
                      <a:pt x="149" y="115"/>
                    </a:lnTo>
                    <a:lnTo>
                      <a:pt x="148" y="114"/>
                    </a:lnTo>
                    <a:lnTo>
                      <a:pt x="146" y="112"/>
                    </a:lnTo>
                    <a:lnTo>
                      <a:pt x="141" y="108"/>
                    </a:lnTo>
                    <a:lnTo>
                      <a:pt x="134" y="104"/>
                    </a:lnTo>
                    <a:lnTo>
                      <a:pt x="127" y="98"/>
                    </a:lnTo>
                    <a:lnTo>
                      <a:pt x="118" y="93"/>
                    </a:lnTo>
                    <a:lnTo>
                      <a:pt x="106" y="89"/>
                    </a:lnTo>
                    <a:lnTo>
                      <a:pt x="95" y="85"/>
                    </a:lnTo>
                    <a:lnTo>
                      <a:pt x="96" y="83"/>
                    </a:lnTo>
                    <a:lnTo>
                      <a:pt x="99" y="78"/>
                    </a:lnTo>
                    <a:lnTo>
                      <a:pt x="104" y="70"/>
                    </a:lnTo>
                    <a:lnTo>
                      <a:pt x="111" y="60"/>
                    </a:lnTo>
                    <a:lnTo>
                      <a:pt x="119" y="47"/>
                    </a:lnTo>
                    <a:lnTo>
                      <a:pt x="127" y="32"/>
                    </a:lnTo>
                    <a:lnTo>
                      <a:pt x="135" y="17"/>
                    </a:lnTo>
                    <a:lnTo>
                      <a:pt x="144" y="0"/>
                    </a:lnTo>
                    <a:lnTo>
                      <a:pt x="137" y="1"/>
                    </a:lnTo>
                    <a:lnTo>
                      <a:pt x="120" y="5"/>
                    </a:lnTo>
                    <a:lnTo>
                      <a:pt x="96" y="10"/>
                    </a:lnTo>
                    <a:lnTo>
                      <a:pt x="68" y="18"/>
                    </a:lnTo>
                    <a:lnTo>
                      <a:pt x="41" y="28"/>
                    </a:lnTo>
                    <a:lnTo>
                      <a:pt x="18" y="38"/>
                    </a:lnTo>
                    <a:lnTo>
                      <a:pt x="4" y="50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101"/>
              <p:cNvSpPr>
                <a:spLocks/>
              </p:cNvSpPr>
              <p:nvPr/>
            </p:nvSpPr>
            <p:spPr bwMode="auto">
              <a:xfrm>
                <a:off x="2739" y="1757"/>
                <a:ext cx="49" cy="49"/>
              </a:xfrm>
              <a:custGeom>
                <a:avLst/>
                <a:gdLst>
                  <a:gd name="T0" fmla="*/ 47 w 97"/>
                  <a:gd name="T1" fmla="*/ 98 h 98"/>
                  <a:gd name="T2" fmla="*/ 57 w 97"/>
                  <a:gd name="T3" fmla="*/ 97 h 98"/>
                  <a:gd name="T4" fmla="*/ 67 w 97"/>
                  <a:gd name="T5" fmla="*/ 95 h 98"/>
                  <a:gd name="T6" fmla="*/ 75 w 97"/>
                  <a:gd name="T7" fmla="*/ 89 h 98"/>
                  <a:gd name="T8" fmla="*/ 83 w 97"/>
                  <a:gd name="T9" fmla="*/ 83 h 98"/>
                  <a:gd name="T10" fmla="*/ 89 w 97"/>
                  <a:gd name="T11" fmla="*/ 76 h 98"/>
                  <a:gd name="T12" fmla="*/ 93 w 97"/>
                  <a:gd name="T13" fmla="*/ 67 h 98"/>
                  <a:gd name="T14" fmla="*/ 96 w 97"/>
                  <a:gd name="T15" fmla="*/ 58 h 98"/>
                  <a:gd name="T16" fmla="*/ 97 w 97"/>
                  <a:gd name="T17" fmla="*/ 49 h 98"/>
                  <a:gd name="T18" fmla="*/ 96 w 97"/>
                  <a:gd name="T19" fmla="*/ 38 h 98"/>
                  <a:gd name="T20" fmla="*/ 93 w 97"/>
                  <a:gd name="T21" fmla="*/ 29 h 98"/>
                  <a:gd name="T22" fmla="*/ 89 w 97"/>
                  <a:gd name="T23" fmla="*/ 21 h 98"/>
                  <a:gd name="T24" fmla="*/ 83 w 97"/>
                  <a:gd name="T25" fmla="*/ 14 h 98"/>
                  <a:gd name="T26" fmla="*/ 75 w 97"/>
                  <a:gd name="T27" fmla="*/ 8 h 98"/>
                  <a:gd name="T28" fmla="*/ 67 w 97"/>
                  <a:gd name="T29" fmla="*/ 4 h 98"/>
                  <a:gd name="T30" fmla="*/ 57 w 97"/>
                  <a:gd name="T31" fmla="*/ 2 h 98"/>
                  <a:gd name="T32" fmla="*/ 47 w 97"/>
                  <a:gd name="T33" fmla="*/ 0 h 98"/>
                  <a:gd name="T34" fmla="*/ 38 w 97"/>
                  <a:gd name="T35" fmla="*/ 2 h 98"/>
                  <a:gd name="T36" fmla="*/ 29 w 97"/>
                  <a:gd name="T37" fmla="*/ 4 h 98"/>
                  <a:gd name="T38" fmla="*/ 21 w 97"/>
                  <a:gd name="T39" fmla="*/ 8 h 98"/>
                  <a:gd name="T40" fmla="*/ 14 w 97"/>
                  <a:gd name="T41" fmla="*/ 14 h 98"/>
                  <a:gd name="T42" fmla="*/ 8 w 97"/>
                  <a:gd name="T43" fmla="*/ 21 h 98"/>
                  <a:gd name="T44" fmla="*/ 3 w 97"/>
                  <a:gd name="T45" fmla="*/ 29 h 98"/>
                  <a:gd name="T46" fmla="*/ 1 w 97"/>
                  <a:gd name="T47" fmla="*/ 38 h 98"/>
                  <a:gd name="T48" fmla="*/ 0 w 97"/>
                  <a:gd name="T49" fmla="*/ 49 h 98"/>
                  <a:gd name="T50" fmla="*/ 1 w 97"/>
                  <a:gd name="T51" fmla="*/ 58 h 98"/>
                  <a:gd name="T52" fmla="*/ 3 w 97"/>
                  <a:gd name="T53" fmla="*/ 67 h 98"/>
                  <a:gd name="T54" fmla="*/ 8 w 97"/>
                  <a:gd name="T55" fmla="*/ 76 h 98"/>
                  <a:gd name="T56" fmla="*/ 14 w 97"/>
                  <a:gd name="T57" fmla="*/ 83 h 98"/>
                  <a:gd name="T58" fmla="*/ 21 w 97"/>
                  <a:gd name="T59" fmla="*/ 89 h 98"/>
                  <a:gd name="T60" fmla="*/ 29 w 97"/>
                  <a:gd name="T61" fmla="*/ 95 h 98"/>
                  <a:gd name="T62" fmla="*/ 38 w 97"/>
                  <a:gd name="T63" fmla="*/ 97 h 98"/>
                  <a:gd name="T64" fmla="*/ 47 w 97"/>
                  <a:gd name="T65" fmla="*/ 98 h 98"/>
                  <a:gd name="T66" fmla="*/ 47 w 97"/>
                  <a:gd name="T67" fmla="*/ 98 h 9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7"/>
                  <a:gd name="T103" fmla="*/ 0 h 98"/>
                  <a:gd name="T104" fmla="*/ 97 w 97"/>
                  <a:gd name="T105" fmla="*/ 98 h 9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7" h="98">
                    <a:moveTo>
                      <a:pt x="47" y="98"/>
                    </a:moveTo>
                    <a:lnTo>
                      <a:pt x="57" y="97"/>
                    </a:lnTo>
                    <a:lnTo>
                      <a:pt x="67" y="95"/>
                    </a:lnTo>
                    <a:lnTo>
                      <a:pt x="75" y="89"/>
                    </a:lnTo>
                    <a:lnTo>
                      <a:pt x="83" y="83"/>
                    </a:lnTo>
                    <a:lnTo>
                      <a:pt x="89" y="76"/>
                    </a:lnTo>
                    <a:lnTo>
                      <a:pt x="93" y="67"/>
                    </a:lnTo>
                    <a:lnTo>
                      <a:pt x="96" y="58"/>
                    </a:lnTo>
                    <a:lnTo>
                      <a:pt x="97" y="49"/>
                    </a:lnTo>
                    <a:lnTo>
                      <a:pt x="96" y="38"/>
                    </a:lnTo>
                    <a:lnTo>
                      <a:pt x="93" y="29"/>
                    </a:lnTo>
                    <a:lnTo>
                      <a:pt x="89" y="21"/>
                    </a:lnTo>
                    <a:lnTo>
                      <a:pt x="83" y="14"/>
                    </a:lnTo>
                    <a:lnTo>
                      <a:pt x="75" y="8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7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8"/>
                    </a:lnTo>
                    <a:lnTo>
                      <a:pt x="14" y="14"/>
                    </a:lnTo>
                    <a:lnTo>
                      <a:pt x="8" y="21"/>
                    </a:lnTo>
                    <a:lnTo>
                      <a:pt x="3" y="29"/>
                    </a:lnTo>
                    <a:lnTo>
                      <a:pt x="1" y="38"/>
                    </a:lnTo>
                    <a:lnTo>
                      <a:pt x="0" y="49"/>
                    </a:lnTo>
                    <a:lnTo>
                      <a:pt x="1" y="58"/>
                    </a:lnTo>
                    <a:lnTo>
                      <a:pt x="3" y="67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5"/>
                    </a:lnTo>
                    <a:lnTo>
                      <a:pt x="38" y="97"/>
                    </a:lnTo>
                    <a:lnTo>
                      <a:pt x="47" y="9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102"/>
              <p:cNvSpPr>
                <a:spLocks/>
              </p:cNvSpPr>
              <p:nvPr/>
            </p:nvSpPr>
            <p:spPr bwMode="auto">
              <a:xfrm>
                <a:off x="2904" y="1757"/>
                <a:ext cx="49" cy="49"/>
              </a:xfrm>
              <a:custGeom>
                <a:avLst/>
                <a:gdLst>
                  <a:gd name="T0" fmla="*/ 50 w 99"/>
                  <a:gd name="T1" fmla="*/ 97 h 97"/>
                  <a:gd name="T2" fmla="*/ 60 w 99"/>
                  <a:gd name="T3" fmla="*/ 96 h 97"/>
                  <a:gd name="T4" fmla="*/ 69 w 99"/>
                  <a:gd name="T5" fmla="*/ 94 h 97"/>
                  <a:gd name="T6" fmla="*/ 77 w 99"/>
                  <a:gd name="T7" fmla="*/ 89 h 97"/>
                  <a:gd name="T8" fmla="*/ 86 w 99"/>
                  <a:gd name="T9" fmla="*/ 84 h 97"/>
                  <a:gd name="T10" fmla="*/ 91 w 99"/>
                  <a:gd name="T11" fmla="*/ 77 h 97"/>
                  <a:gd name="T12" fmla="*/ 96 w 99"/>
                  <a:gd name="T13" fmla="*/ 69 h 97"/>
                  <a:gd name="T14" fmla="*/ 98 w 99"/>
                  <a:gd name="T15" fmla="*/ 59 h 97"/>
                  <a:gd name="T16" fmla="*/ 99 w 99"/>
                  <a:gd name="T17" fmla="*/ 50 h 97"/>
                  <a:gd name="T18" fmla="*/ 98 w 99"/>
                  <a:gd name="T19" fmla="*/ 40 h 97"/>
                  <a:gd name="T20" fmla="*/ 96 w 99"/>
                  <a:gd name="T21" fmla="*/ 31 h 97"/>
                  <a:gd name="T22" fmla="*/ 91 w 99"/>
                  <a:gd name="T23" fmla="*/ 23 h 97"/>
                  <a:gd name="T24" fmla="*/ 86 w 99"/>
                  <a:gd name="T25" fmla="*/ 15 h 97"/>
                  <a:gd name="T26" fmla="*/ 77 w 99"/>
                  <a:gd name="T27" fmla="*/ 9 h 97"/>
                  <a:gd name="T28" fmla="*/ 69 w 99"/>
                  <a:gd name="T29" fmla="*/ 3 h 97"/>
                  <a:gd name="T30" fmla="*/ 60 w 99"/>
                  <a:gd name="T31" fmla="*/ 1 h 97"/>
                  <a:gd name="T32" fmla="*/ 50 w 99"/>
                  <a:gd name="T33" fmla="*/ 0 h 97"/>
                  <a:gd name="T34" fmla="*/ 39 w 99"/>
                  <a:gd name="T35" fmla="*/ 1 h 97"/>
                  <a:gd name="T36" fmla="*/ 30 w 99"/>
                  <a:gd name="T37" fmla="*/ 3 h 97"/>
                  <a:gd name="T38" fmla="*/ 22 w 99"/>
                  <a:gd name="T39" fmla="*/ 9 h 97"/>
                  <a:gd name="T40" fmla="*/ 15 w 99"/>
                  <a:gd name="T41" fmla="*/ 15 h 97"/>
                  <a:gd name="T42" fmla="*/ 8 w 99"/>
                  <a:gd name="T43" fmla="*/ 23 h 97"/>
                  <a:gd name="T44" fmla="*/ 4 w 99"/>
                  <a:gd name="T45" fmla="*/ 31 h 97"/>
                  <a:gd name="T46" fmla="*/ 1 w 99"/>
                  <a:gd name="T47" fmla="*/ 40 h 97"/>
                  <a:gd name="T48" fmla="*/ 0 w 99"/>
                  <a:gd name="T49" fmla="*/ 50 h 97"/>
                  <a:gd name="T50" fmla="*/ 1 w 99"/>
                  <a:gd name="T51" fmla="*/ 59 h 97"/>
                  <a:gd name="T52" fmla="*/ 4 w 99"/>
                  <a:gd name="T53" fmla="*/ 69 h 97"/>
                  <a:gd name="T54" fmla="*/ 8 w 99"/>
                  <a:gd name="T55" fmla="*/ 77 h 97"/>
                  <a:gd name="T56" fmla="*/ 15 w 99"/>
                  <a:gd name="T57" fmla="*/ 84 h 97"/>
                  <a:gd name="T58" fmla="*/ 22 w 99"/>
                  <a:gd name="T59" fmla="*/ 89 h 97"/>
                  <a:gd name="T60" fmla="*/ 30 w 99"/>
                  <a:gd name="T61" fmla="*/ 94 h 97"/>
                  <a:gd name="T62" fmla="*/ 39 w 99"/>
                  <a:gd name="T63" fmla="*/ 96 h 97"/>
                  <a:gd name="T64" fmla="*/ 50 w 99"/>
                  <a:gd name="T65" fmla="*/ 97 h 9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9"/>
                  <a:gd name="T100" fmla="*/ 0 h 97"/>
                  <a:gd name="T101" fmla="*/ 99 w 99"/>
                  <a:gd name="T102" fmla="*/ 97 h 97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9" h="97">
                    <a:moveTo>
                      <a:pt x="50" y="97"/>
                    </a:moveTo>
                    <a:lnTo>
                      <a:pt x="60" y="96"/>
                    </a:lnTo>
                    <a:lnTo>
                      <a:pt x="69" y="94"/>
                    </a:lnTo>
                    <a:lnTo>
                      <a:pt x="77" y="89"/>
                    </a:lnTo>
                    <a:lnTo>
                      <a:pt x="86" y="84"/>
                    </a:lnTo>
                    <a:lnTo>
                      <a:pt x="91" y="77"/>
                    </a:lnTo>
                    <a:lnTo>
                      <a:pt x="96" y="69"/>
                    </a:lnTo>
                    <a:lnTo>
                      <a:pt x="98" y="59"/>
                    </a:lnTo>
                    <a:lnTo>
                      <a:pt x="99" y="50"/>
                    </a:ln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6" y="15"/>
                    </a:lnTo>
                    <a:lnTo>
                      <a:pt x="77" y="9"/>
                    </a:lnTo>
                    <a:lnTo>
                      <a:pt x="69" y="3"/>
                    </a:lnTo>
                    <a:lnTo>
                      <a:pt x="60" y="1"/>
                    </a:lnTo>
                    <a:lnTo>
                      <a:pt x="50" y="0"/>
                    </a:lnTo>
                    <a:lnTo>
                      <a:pt x="39" y="1"/>
                    </a:lnTo>
                    <a:lnTo>
                      <a:pt x="30" y="3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8" y="23"/>
                    </a:lnTo>
                    <a:lnTo>
                      <a:pt x="4" y="31"/>
                    </a:lnTo>
                    <a:lnTo>
                      <a:pt x="1" y="40"/>
                    </a:lnTo>
                    <a:lnTo>
                      <a:pt x="0" y="50"/>
                    </a:lnTo>
                    <a:lnTo>
                      <a:pt x="1" y="59"/>
                    </a:lnTo>
                    <a:lnTo>
                      <a:pt x="4" y="69"/>
                    </a:lnTo>
                    <a:lnTo>
                      <a:pt x="8" y="77"/>
                    </a:lnTo>
                    <a:lnTo>
                      <a:pt x="15" y="84"/>
                    </a:lnTo>
                    <a:lnTo>
                      <a:pt x="22" y="89"/>
                    </a:lnTo>
                    <a:lnTo>
                      <a:pt x="30" y="94"/>
                    </a:lnTo>
                    <a:lnTo>
                      <a:pt x="39" y="96"/>
                    </a:lnTo>
                    <a:lnTo>
                      <a:pt x="50" y="9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103"/>
              <p:cNvSpPr>
                <a:spLocks/>
              </p:cNvSpPr>
              <p:nvPr/>
            </p:nvSpPr>
            <p:spPr bwMode="auto">
              <a:xfrm>
                <a:off x="2810" y="1810"/>
                <a:ext cx="71" cy="157"/>
              </a:xfrm>
              <a:custGeom>
                <a:avLst/>
                <a:gdLst>
                  <a:gd name="T0" fmla="*/ 143 w 143"/>
                  <a:gd name="T1" fmla="*/ 59 h 316"/>
                  <a:gd name="T2" fmla="*/ 142 w 143"/>
                  <a:gd name="T3" fmla="*/ 48 h 316"/>
                  <a:gd name="T4" fmla="*/ 138 w 143"/>
                  <a:gd name="T5" fmla="*/ 36 h 316"/>
                  <a:gd name="T6" fmla="*/ 132 w 143"/>
                  <a:gd name="T7" fmla="*/ 27 h 316"/>
                  <a:gd name="T8" fmla="*/ 124 w 143"/>
                  <a:gd name="T9" fmla="*/ 18 h 316"/>
                  <a:gd name="T10" fmla="*/ 113 w 143"/>
                  <a:gd name="T11" fmla="*/ 11 h 316"/>
                  <a:gd name="T12" fmla="*/ 101 w 143"/>
                  <a:gd name="T13" fmla="*/ 5 h 316"/>
                  <a:gd name="T14" fmla="*/ 88 w 143"/>
                  <a:gd name="T15" fmla="*/ 2 h 316"/>
                  <a:gd name="T16" fmla="*/ 73 w 143"/>
                  <a:gd name="T17" fmla="*/ 0 h 316"/>
                  <a:gd name="T18" fmla="*/ 58 w 143"/>
                  <a:gd name="T19" fmla="*/ 2 h 316"/>
                  <a:gd name="T20" fmla="*/ 44 w 143"/>
                  <a:gd name="T21" fmla="*/ 5 h 316"/>
                  <a:gd name="T22" fmla="*/ 33 w 143"/>
                  <a:gd name="T23" fmla="*/ 11 h 316"/>
                  <a:gd name="T24" fmla="*/ 21 w 143"/>
                  <a:gd name="T25" fmla="*/ 18 h 316"/>
                  <a:gd name="T26" fmla="*/ 13 w 143"/>
                  <a:gd name="T27" fmla="*/ 27 h 316"/>
                  <a:gd name="T28" fmla="*/ 6 w 143"/>
                  <a:gd name="T29" fmla="*/ 37 h 316"/>
                  <a:gd name="T30" fmla="*/ 2 w 143"/>
                  <a:gd name="T31" fmla="*/ 48 h 316"/>
                  <a:gd name="T32" fmla="*/ 0 w 143"/>
                  <a:gd name="T33" fmla="*/ 59 h 316"/>
                  <a:gd name="T34" fmla="*/ 3 w 143"/>
                  <a:gd name="T35" fmla="*/ 119 h 316"/>
                  <a:gd name="T36" fmla="*/ 6 w 143"/>
                  <a:gd name="T37" fmla="*/ 172 h 316"/>
                  <a:gd name="T38" fmla="*/ 13 w 143"/>
                  <a:gd name="T39" fmla="*/ 216 h 316"/>
                  <a:gd name="T40" fmla="*/ 21 w 143"/>
                  <a:gd name="T41" fmla="*/ 251 h 316"/>
                  <a:gd name="T42" fmla="*/ 30 w 143"/>
                  <a:gd name="T43" fmla="*/ 280 h 316"/>
                  <a:gd name="T44" fmla="*/ 42 w 143"/>
                  <a:gd name="T45" fmla="*/ 300 h 316"/>
                  <a:gd name="T46" fmla="*/ 53 w 143"/>
                  <a:gd name="T47" fmla="*/ 312 h 316"/>
                  <a:gd name="T48" fmla="*/ 66 w 143"/>
                  <a:gd name="T49" fmla="*/ 316 h 316"/>
                  <a:gd name="T50" fmla="*/ 79 w 143"/>
                  <a:gd name="T51" fmla="*/ 312 h 316"/>
                  <a:gd name="T52" fmla="*/ 91 w 143"/>
                  <a:gd name="T53" fmla="*/ 300 h 316"/>
                  <a:gd name="T54" fmla="*/ 104 w 143"/>
                  <a:gd name="T55" fmla="*/ 280 h 316"/>
                  <a:gd name="T56" fmla="*/ 116 w 143"/>
                  <a:gd name="T57" fmla="*/ 251 h 316"/>
                  <a:gd name="T58" fmla="*/ 125 w 143"/>
                  <a:gd name="T59" fmla="*/ 216 h 316"/>
                  <a:gd name="T60" fmla="*/ 133 w 143"/>
                  <a:gd name="T61" fmla="*/ 172 h 316"/>
                  <a:gd name="T62" fmla="*/ 140 w 143"/>
                  <a:gd name="T63" fmla="*/ 119 h 316"/>
                  <a:gd name="T64" fmla="*/ 143 w 143"/>
                  <a:gd name="T65" fmla="*/ 59 h 3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3"/>
                  <a:gd name="T100" fmla="*/ 0 h 316"/>
                  <a:gd name="T101" fmla="*/ 143 w 143"/>
                  <a:gd name="T102" fmla="*/ 316 h 31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3" h="316">
                    <a:moveTo>
                      <a:pt x="143" y="59"/>
                    </a:moveTo>
                    <a:lnTo>
                      <a:pt x="142" y="48"/>
                    </a:lnTo>
                    <a:lnTo>
                      <a:pt x="138" y="36"/>
                    </a:lnTo>
                    <a:lnTo>
                      <a:pt x="132" y="27"/>
                    </a:lnTo>
                    <a:lnTo>
                      <a:pt x="124" y="18"/>
                    </a:lnTo>
                    <a:lnTo>
                      <a:pt x="113" y="11"/>
                    </a:lnTo>
                    <a:lnTo>
                      <a:pt x="101" y="5"/>
                    </a:lnTo>
                    <a:lnTo>
                      <a:pt x="88" y="2"/>
                    </a:lnTo>
                    <a:lnTo>
                      <a:pt x="73" y="0"/>
                    </a:lnTo>
                    <a:lnTo>
                      <a:pt x="58" y="2"/>
                    </a:lnTo>
                    <a:lnTo>
                      <a:pt x="44" y="5"/>
                    </a:lnTo>
                    <a:lnTo>
                      <a:pt x="33" y="11"/>
                    </a:lnTo>
                    <a:lnTo>
                      <a:pt x="21" y="18"/>
                    </a:lnTo>
                    <a:lnTo>
                      <a:pt x="13" y="27"/>
                    </a:lnTo>
                    <a:lnTo>
                      <a:pt x="6" y="37"/>
                    </a:lnTo>
                    <a:lnTo>
                      <a:pt x="2" y="48"/>
                    </a:lnTo>
                    <a:lnTo>
                      <a:pt x="0" y="59"/>
                    </a:lnTo>
                    <a:lnTo>
                      <a:pt x="3" y="119"/>
                    </a:lnTo>
                    <a:lnTo>
                      <a:pt x="6" y="172"/>
                    </a:lnTo>
                    <a:lnTo>
                      <a:pt x="13" y="216"/>
                    </a:lnTo>
                    <a:lnTo>
                      <a:pt x="21" y="251"/>
                    </a:lnTo>
                    <a:lnTo>
                      <a:pt x="30" y="280"/>
                    </a:lnTo>
                    <a:lnTo>
                      <a:pt x="42" y="300"/>
                    </a:lnTo>
                    <a:lnTo>
                      <a:pt x="53" y="312"/>
                    </a:lnTo>
                    <a:lnTo>
                      <a:pt x="66" y="316"/>
                    </a:lnTo>
                    <a:lnTo>
                      <a:pt x="79" y="312"/>
                    </a:lnTo>
                    <a:lnTo>
                      <a:pt x="91" y="300"/>
                    </a:lnTo>
                    <a:lnTo>
                      <a:pt x="104" y="280"/>
                    </a:lnTo>
                    <a:lnTo>
                      <a:pt x="116" y="251"/>
                    </a:lnTo>
                    <a:lnTo>
                      <a:pt x="125" y="216"/>
                    </a:lnTo>
                    <a:lnTo>
                      <a:pt x="133" y="172"/>
                    </a:lnTo>
                    <a:lnTo>
                      <a:pt x="140" y="119"/>
                    </a:lnTo>
                    <a:lnTo>
                      <a:pt x="143" y="5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0" name="Text Box 91"/>
          <p:cNvSpPr txBox="1">
            <a:spLocks noChangeArrowheads="1"/>
          </p:cNvSpPr>
          <p:nvPr/>
        </p:nvSpPr>
        <p:spPr bwMode="auto">
          <a:xfrm rot="-888239">
            <a:off x="250825" y="2813943"/>
            <a:ext cx="3106738" cy="592138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Stencil" pitchFamily="82" charset="0"/>
              </a:rPr>
              <a:t>MITIGATION</a:t>
            </a:r>
          </a:p>
        </p:txBody>
      </p:sp>
      <p:sp>
        <p:nvSpPr>
          <p:cNvPr id="101" name="Text Box 92"/>
          <p:cNvSpPr txBox="1">
            <a:spLocks noChangeArrowheads="1"/>
          </p:cNvSpPr>
          <p:nvPr/>
        </p:nvSpPr>
        <p:spPr bwMode="auto">
          <a:xfrm rot="-888239">
            <a:off x="5508625" y="2939356"/>
            <a:ext cx="3243263" cy="592137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Stencil" pitchFamily="82" charset="0"/>
              </a:rPr>
              <a:t>ADAPTATION</a:t>
            </a:r>
          </a:p>
        </p:txBody>
      </p:sp>
    </p:spTree>
    <p:extLst>
      <p:ext uri="{BB962C8B-B14F-4D97-AF65-F5344CB8AC3E}">
        <p14:creationId xmlns:p14="http://schemas.microsoft.com/office/powerpoint/2010/main" val="262146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94" grpId="0" animBg="1"/>
      <p:bldP spid="68695" grpId="0" animBg="1"/>
      <p:bldP spid="68696" grpId="0" animBg="1"/>
      <p:bldP spid="68697" grpId="0" animBg="1"/>
      <p:bldP spid="68698" grpId="0" animBg="1"/>
      <p:bldP spid="100" grpId="0" animBg="1"/>
      <p:bldP spid="10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F:\WORK-Active\Projects\CCRF\EVAS - V2\WISCONSIN EVAS2\C.3\1901-2011 Change\Newest maps\1901_2011_temp_packer_pval.tiff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62061" y="3959978"/>
            <a:ext cx="2541308" cy="289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:\WORK-Active\Projects\CCRF\EVAS - V2\WISCONSIN EVAS2\C.3\1901-2011 Change\Newest maps\1901_2011_temp_packer_pval.tiff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9179" y="3703743"/>
            <a:ext cx="2544996" cy="306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:\WORK-Active\Projects\CCRF\EVAS - V2\WISCONSIN EVAS2\C.3\1901-2011 Change\Newest maps\1901_2011_temp_packer_pval.tiff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4003" y="1335268"/>
            <a:ext cx="2475556" cy="303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:\WORK-Active\Projects\CCRF\EVAS - V2\WISCONSIN EVAS2\C.3\1901-2011 Change\Newest maps\1901_2011_temp_packer_pval.tiff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80135" y="1231560"/>
            <a:ext cx="2514600" cy="291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5"/>
          <p:cNvSpPr txBox="1"/>
          <p:nvPr/>
        </p:nvSpPr>
        <p:spPr>
          <a:xfrm>
            <a:off x="90479" y="2548158"/>
            <a:ext cx="1028700" cy="58477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Winter (Dec-Feb)</a:t>
            </a:r>
            <a:endParaRPr lang="en-US" sz="1200" b="1" dirty="0"/>
          </a:p>
        </p:txBody>
      </p:sp>
      <p:sp>
        <p:nvSpPr>
          <p:cNvPr id="13" name="TextBox 8"/>
          <p:cNvSpPr txBox="1"/>
          <p:nvPr/>
        </p:nvSpPr>
        <p:spPr>
          <a:xfrm>
            <a:off x="90479" y="5029200"/>
            <a:ext cx="1118284" cy="58477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Summer (Jun-Aug)</a:t>
            </a:r>
            <a:endParaRPr lang="en-US" sz="1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660232" y="6550223"/>
            <a:ext cx="2664296" cy="30777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www.climatewizard.org</a:t>
            </a:r>
            <a:endParaRPr lang="en-US" b="1" i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Forme 1"/>
          <p:cNvSpPr>
            <a:spLocks/>
          </p:cNvSpPr>
          <p:nvPr/>
        </p:nvSpPr>
        <p:spPr bwMode="auto">
          <a:xfrm>
            <a:off x="152400" y="457200"/>
            <a:ext cx="8929718" cy="747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defTabSz="-13873163"/>
            <a:endParaRPr lang="fr-CA" sz="3400" b="1" dirty="0">
              <a:latin typeface="+mj-lt"/>
            </a:endParaRPr>
          </a:p>
        </p:txBody>
      </p:sp>
      <p:sp>
        <p:nvSpPr>
          <p:cNvPr id="14" name="TextBox 9"/>
          <p:cNvSpPr txBox="1"/>
          <p:nvPr/>
        </p:nvSpPr>
        <p:spPr>
          <a:xfrm>
            <a:off x="3609975" y="2560701"/>
            <a:ext cx="1152128" cy="58477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Spring (Mar-May)</a:t>
            </a:r>
            <a:endParaRPr lang="en-US" sz="1200" b="1" dirty="0"/>
          </a:p>
        </p:txBody>
      </p:sp>
      <p:sp>
        <p:nvSpPr>
          <p:cNvPr id="12" name="TextBox 7"/>
          <p:cNvSpPr txBox="1"/>
          <p:nvPr/>
        </p:nvSpPr>
        <p:spPr>
          <a:xfrm>
            <a:off x="3672781" y="5169082"/>
            <a:ext cx="1089322" cy="58477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/>
              <a:t>Fall </a:t>
            </a:r>
          </a:p>
          <a:p>
            <a:r>
              <a:rPr lang="en-US" sz="1600" b="1" dirty="0"/>
              <a:t>(Sep-Nov)</a:t>
            </a:r>
            <a:endParaRPr lang="en-US" sz="1200" b="1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3999" y="1204890"/>
            <a:ext cx="747644" cy="5326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Temperature </a:t>
            </a:r>
            <a:r>
              <a:rPr lang="en-US" dirty="0" smtClean="0"/>
              <a:t>changes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24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9" name="Rectangle 3"/>
          <p:cNvSpPr>
            <a:spLocks noGrp="1" noChangeArrowheads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Options for Responding</a:t>
            </a:r>
            <a:endParaRPr lang="en-US" dirty="0" smtClean="0"/>
          </a:p>
        </p:txBody>
      </p:sp>
      <p:sp>
        <p:nvSpPr>
          <p:cNvPr id="229378" name="Rectangle 2"/>
          <p:cNvSpPr>
            <a:spLocks noGrp="1"/>
          </p:cNvSpPr>
          <p:nvPr>
            <p:ph sz="quarter" idx="4294967295"/>
          </p:nvPr>
        </p:nvSpPr>
        <p:spPr>
          <a:xfrm>
            <a:off x="609600" y="1619250"/>
            <a:ext cx="8001000" cy="51435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30000"/>
              </a:spcAft>
              <a:buClr>
                <a:schemeClr val="tx1">
                  <a:lumMod val="65000"/>
                  <a:lumOff val="35000"/>
                </a:schemeClr>
              </a:buClr>
              <a:buNone/>
              <a:defRPr/>
            </a:pPr>
            <a:r>
              <a:rPr lang="en-US" sz="3200" b="1" i="1" cap="small" dirty="0" smtClean="0"/>
              <a:t>   Mitigation</a:t>
            </a:r>
            <a:r>
              <a:rPr lang="en-US" sz="2800" b="1" dirty="0" smtClean="0"/>
              <a:t>. 		</a:t>
            </a:r>
            <a:r>
              <a:rPr lang="en-US" sz="2800" b="1" dirty="0"/>
              <a:t> </a:t>
            </a:r>
            <a:r>
              <a:rPr lang="en-US" sz="2800" b="1" dirty="0" smtClean="0"/>
              <a:t>                  </a:t>
            </a:r>
            <a:r>
              <a:rPr lang="en-US" sz="3200" b="1" i="1" cap="small" dirty="0" smtClean="0"/>
              <a:t>Adaptation</a:t>
            </a:r>
            <a:r>
              <a:rPr lang="en-US" sz="3200" b="1" dirty="0" smtClean="0"/>
              <a:t>.</a:t>
            </a:r>
            <a:endParaRPr lang="en-US" sz="2800" b="1" dirty="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30000"/>
              </a:spcAft>
              <a:buClr>
                <a:schemeClr val="tx1">
                  <a:lumMod val="65000"/>
                  <a:lumOff val="35000"/>
                </a:schemeClr>
              </a:buClr>
              <a:buFont typeface="Wingdings" pitchFamily="2" charset="2"/>
              <a:buNone/>
              <a:defRPr/>
            </a:pPr>
            <a:endParaRPr lang="en-US" sz="2800" b="1" dirty="0" smtClean="0"/>
          </a:p>
        </p:txBody>
      </p:sp>
      <p:pic>
        <p:nvPicPr>
          <p:cNvPr id="1028" name="Picture 4" descr="http://www.aadvancedtrans.com/images/design/brake-repair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" y="2362200"/>
            <a:ext cx="3843130" cy="36675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auto-lower.ru/img/mats/8696/ins/1344503869320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27600" y="2362200"/>
            <a:ext cx="3683000" cy="3657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72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Greenhouse Gas Mitigation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3200" dirty="0" smtClean="0"/>
              <a:t>Mitigation includes human actions to reduce the effects of climate change by </a:t>
            </a:r>
            <a:r>
              <a:rPr lang="en-US" sz="3200" u="sng" dirty="0" smtClean="0"/>
              <a:t>reducing sources &amp; enhancing sinks</a:t>
            </a:r>
            <a:r>
              <a:rPr lang="en-US" sz="3200" b="1" dirty="0" smtClean="0"/>
              <a:t> </a:t>
            </a:r>
            <a:r>
              <a:rPr lang="en-US" sz="3200" dirty="0" smtClean="0"/>
              <a:t>of greenhouse gases</a:t>
            </a:r>
            <a:endParaRPr lang="en-US" sz="3200" u="sng" dirty="0" smtClean="0"/>
          </a:p>
          <a:p>
            <a:pPr>
              <a:spcBef>
                <a:spcPts val="1800"/>
              </a:spcBef>
              <a:buFont typeface="Wingdings" pitchFamily="2" charset="2"/>
              <a:buChar char="§"/>
            </a:pPr>
            <a:r>
              <a:rPr lang="en-US" sz="3200" dirty="0" smtClean="0"/>
              <a:t>Three broad categories:</a:t>
            </a:r>
          </a:p>
          <a:p>
            <a:pPr marL="800100" lvl="1" indent="-342900">
              <a:buFont typeface="Calibri" pitchFamily="34" charset="0"/>
              <a:buAutoNum type="arabicParenR"/>
            </a:pPr>
            <a:r>
              <a:rPr lang="en-US" sz="2800" dirty="0" smtClean="0"/>
              <a:t>Emission avoidance</a:t>
            </a:r>
          </a:p>
          <a:p>
            <a:pPr marL="800100" lvl="1" indent="-342900">
              <a:buFont typeface="Calibri" pitchFamily="34" charset="0"/>
              <a:buAutoNum type="arabicParenR"/>
            </a:pPr>
            <a:r>
              <a:rPr lang="en-US" sz="2800" dirty="0" smtClean="0"/>
              <a:t>Sequestration</a:t>
            </a:r>
          </a:p>
          <a:p>
            <a:pPr marL="800100" lvl="1" indent="-342900">
              <a:buFont typeface="Calibri" pitchFamily="34" charset="0"/>
              <a:buAutoNum type="arabicParenR"/>
            </a:pPr>
            <a:r>
              <a:rPr lang="en-US" sz="2800" dirty="0" smtClean="0"/>
              <a:t>Substitution</a:t>
            </a:r>
            <a:endParaRPr lang="en-US" sz="2800" b="1" dirty="0" smtClean="0"/>
          </a:p>
        </p:txBody>
      </p:sp>
      <p:pic>
        <p:nvPicPr>
          <p:cNvPr id="36866" name="Picture 2" descr="C:\Documents and Settings\janowiak\My Documents\My Pictures\Pics 9-17-09\P10100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5463" y="4660900"/>
            <a:ext cx="2012950" cy="1504950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6868" name="Picture 4" descr="C:\Documents and Settings\janowiak\My Documents\My Pictures\2010-9 CNNF\DSCN04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3429000"/>
            <a:ext cx="2012950" cy="1508125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6870" name="Picture 6" descr="C:\Documents and Settings\janowiak\My Documents\My Pictures\2009-7-12\P10101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0200" y="4868863"/>
            <a:ext cx="2011363" cy="1504950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-36513" y="6485334"/>
            <a:ext cx="9180513" cy="823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IPCC 2007, Brown 1999, Maness 2009; Video: 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hlinkClick r:id="rId6"/>
              </a:rPr>
              <a:t>www.fs.fed.us/ccrc/carboncourse/</a:t>
            </a:r>
            <a:r>
              <a:rPr lang="en-US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r">
              <a:spcBef>
                <a:spcPct val="50000"/>
              </a:spcBef>
              <a:defRPr/>
            </a:pPr>
            <a:endParaRPr lang="en-US" sz="19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79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Adaptation</a:t>
            </a:r>
            <a:endParaRPr lang="en-US" dirty="0"/>
          </a:p>
        </p:txBody>
      </p:sp>
      <p:sp>
        <p:nvSpPr>
          <p:cNvPr id="9219" name="Rectangle 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114300">
              <a:buFontTx/>
              <a:buNone/>
            </a:pPr>
            <a:r>
              <a:rPr lang="en-US" sz="3600" dirty="0" smtClean="0"/>
              <a:t>Adaptation is the adjustment of systems in response to climate change. </a:t>
            </a:r>
          </a:p>
          <a:p>
            <a:pPr marL="0" indent="0" defTabSz="114300">
              <a:buFontTx/>
              <a:buNone/>
            </a:pPr>
            <a:endParaRPr lang="en-US" sz="3600" dirty="0" smtClean="0"/>
          </a:p>
        </p:txBody>
      </p:sp>
      <p:pic>
        <p:nvPicPr>
          <p:cNvPr id="97288" name="Picture 8" descr="C:\Users\Janowiak\AppData\Local\Microsoft\Windows\Temporary Internet Files\Content.IE5\VKYFYWAJ\MP900202227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324" y="2725812"/>
            <a:ext cx="2371725" cy="1463675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7291" name="Picture 11" descr="C:\Users\Janowiak\AppData\Local\Microsoft\Windows\Temporary Internet Files\Content.IE5\A8CVMH1L\MP900406703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611" y="2725812"/>
            <a:ext cx="1055688" cy="1463675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7292" name="Picture 12" descr="C:\Users\Janowiak\AppData\Local\Microsoft\Windows\Temporary Internet Files\Content.IE5\VKYFYWAJ\MP900401775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725812"/>
            <a:ext cx="1266825" cy="1463675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201" name="Picture 9" descr="C:\Documents and Settings\janowiak\Local Settings\Temporary Internet Files\Content.IE5\IJOLA5U7\MP900148719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2726581"/>
            <a:ext cx="2238375" cy="146367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225" name="Rectangle 3"/>
          <p:cNvSpPr txBox="1">
            <a:spLocks/>
          </p:cNvSpPr>
          <p:nvPr/>
        </p:nvSpPr>
        <p:spPr bwMode="auto">
          <a:xfrm>
            <a:off x="539750" y="4527550"/>
            <a:ext cx="8208714" cy="1781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114300" eaLnBrk="0" hangingPunct="0">
              <a:spcBef>
                <a:spcPts val="600"/>
              </a:spcBef>
              <a:buClr>
                <a:srgbClr val="595959"/>
              </a:buClr>
              <a:buSzPct val="70000"/>
            </a:pPr>
            <a:r>
              <a:rPr lang="en-US" sz="3600" dirty="0">
                <a:latin typeface="Calibri" pitchFamily="34" charset="0"/>
                <a:cs typeface="Calibri" pitchFamily="34" charset="0"/>
              </a:rPr>
              <a:t>Ecosystem-based adaptation activities build on </a:t>
            </a:r>
            <a:r>
              <a:rPr lang="en-US" sz="3600" dirty="0" smtClean="0">
                <a:latin typeface="Calibri" pitchFamily="34" charset="0"/>
                <a:cs typeface="Calibri" pitchFamily="34" charset="0"/>
              </a:rPr>
              <a:t>the sustainable </a:t>
            </a:r>
            <a:r>
              <a:rPr lang="en-US" sz="3600" dirty="0">
                <a:latin typeface="Calibri" pitchFamily="34" charset="0"/>
                <a:cs typeface="Calibri" pitchFamily="34" charset="0"/>
              </a:rPr>
              <a:t>management, conservation, and restoration of forests</a:t>
            </a:r>
          </a:p>
        </p:txBody>
      </p:sp>
    </p:spTree>
    <p:extLst>
      <p:ext uri="{BB962C8B-B14F-4D97-AF65-F5344CB8AC3E}">
        <p14:creationId xmlns:p14="http://schemas.microsoft.com/office/powerpoint/2010/main" val="366949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Adaptation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667000" y="2001838"/>
            <a:ext cx="3262313" cy="11112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tailEnd type="arrow" w="lg" len="lg"/>
          </a:ln>
          <a:effectLst/>
        </p:spPr>
      </p:cxnSp>
      <p:sp>
        <p:nvSpPr>
          <p:cNvPr id="33" name="TextBox 12"/>
          <p:cNvSpPr txBox="1">
            <a:spLocks noChangeArrowheads="1"/>
          </p:cNvSpPr>
          <p:nvPr/>
        </p:nvSpPr>
        <p:spPr bwMode="auto">
          <a:xfrm>
            <a:off x="2928938" y="1643063"/>
            <a:ext cx="3000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ndara" pitchFamily="34" charset="0"/>
              </a:rPr>
              <a:t>Desired Future Condition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428625" y="6572250"/>
            <a:ext cx="8215313" cy="1588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tailEnd type="arrow" w="lg" len="lg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3929063" y="6202363"/>
            <a:ext cx="795337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cap="small" dirty="0">
                <a:latin typeface="Candara" pitchFamily="34" charset="0"/>
              </a:rPr>
              <a:t>Time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205538" y="1527945"/>
            <a:ext cx="2438400" cy="1129217"/>
            <a:chOff x="2561983" y="3047999"/>
            <a:chExt cx="2600052" cy="1357275"/>
          </a:xfrm>
        </p:grpSpPr>
        <p:sp>
          <p:nvSpPr>
            <p:cNvPr id="37" name="Lightning Bolt 36"/>
            <p:cNvSpPr/>
            <p:nvPr/>
          </p:nvSpPr>
          <p:spPr>
            <a:xfrm rot="12648954">
              <a:off x="4204015" y="3290924"/>
              <a:ext cx="958020" cy="1114350"/>
            </a:xfrm>
            <a:prstGeom prst="lightningBolt">
              <a:avLst/>
            </a:prstGeom>
            <a:solidFill>
              <a:srgbClr val="4F7952">
                <a:alpha val="100000"/>
              </a:srgbClr>
            </a:solidFill>
            <a:ln w="50800" cap="rnd" cmpd="dbl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3581400" y="3047999"/>
              <a:ext cx="847725" cy="1305585"/>
              <a:chOff x="3581400" y="3047999"/>
              <a:chExt cx="847725" cy="1305585"/>
            </a:xfrm>
          </p:grpSpPr>
          <p:sp>
            <p:nvSpPr>
              <p:cNvPr id="46" name="Rectangle 45"/>
              <p:cNvSpPr/>
              <p:nvPr/>
            </p:nvSpPr>
            <p:spPr>
              <a:xfrm>
                <a:off x="3986212" y="3591584"/>
                <a:ext cx="114299" cy="762000"/>
              </a:xfrm>
              <a:prstGeom prst="rect">
                <a:avLst/>
              </a:prstGeom>
              <a:solidFill>
                <a:srgbClr val="EAEBDE">
                  <a:lumMod val="25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Cloud 46"/>
              <p:cNvSpPr/>
              <p:nvPr/>
            </p:nvSpPr>
            <p:spPr>
              <a:xfrm>
                <a:off x="3581400" y="3047999"/>
                <a:ext cx="847725" cy="800099"/>
              </a:xfrm>
              <a:prstGeom prst="cloud">
                <a:avLst/>
              </a:prstGeom>
              <a:solidFill>
                <a:srgbClr val="4F7952">
                  <a:alpha val="100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3252786" y="3768479"/>
              <a:ext cx="328614" cy="545768"/>
              <a:chOff x="3581400" y="3047999"/>
              <a:chExt cx="847725" cy="1305585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3986212" y="3591584"/>
                <a:ext cx="114299" cy="762000"/>
              </a:xfrm>
              <a:prstGeom prst="rect">
                <a:avLst/>
              </a:prstGeom>
              <a:solidFill>
                <a:srgbClr val="EAEBDE">
                  <a:lumMod val="25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Cloud 44"/>
              <p:cNvSpPr/>
              <p:nvPr/>
            </p:nvSpPr>
            <p:spPr>
              <a:xfrm>
                <a:off x="3581400" y="3047999"/>
                <a:ext cx="847725" cy="800099"/>
              </a:xfrm>
              <a:prstGeom prst="cloud">
                <a:avLst/>
              </a:prstGeom>
              <a:solidFill>
                <a:srgbClr val="4F7952">
                  <a:alpha val="100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2561983" y="3047999"/>
              <a:ext cx="847725" cy="1305585"/>
              <a:chOff x="3581400" y="3047999"/>
              <a:chExt cx="847725" cy="1305585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3986212" y="3591584"/>
                <a:ext cx="114299" cy="762000"/>
              </a:xfrm>
              <a:prstGeom prst="rect">
                <a:avLst/>
              </a:prstGeom>
              <a:solidFill>
                <a:srgbClr val="EAEBDE">
                  <a:lumMod val="25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Cloud 42"/>
              <p:cNvSpPr/>
              <p:nvPr/>
            </p:nvSpPr>
            <p:spPr>
              <a:xfrm>
                <a:off x="3581400" y="3047999"/>
                <a:ext cx="847725" cy="800099"/>
              </a:xfrm>
              <a:prstGeom prst="cloud">
                <a:avLst/>
              </a:prstGeom>
              <a:solidFill>
                <a:srgbClr val="4F7952">
                  <a:alpha val="100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1" name="Lightning Bolt 40"/>
            <p:cNvSpPr/>
            <p:nvPr/>
          </p:nvSpPr>
          <p:spPr>
            <a:xfrm rot="12648954">
              <a:off x="3485855" y="3773373"/>
              <a:ext cx="514543" cy="535980"/>
            </a:xfrm>
            <a:prstGeom prst="lightningBolt">
              <a:avLst/>
            </a:prstGeom>
            <a:solidFill>
              <a:srgbClr val="4F7952">
                <a:alpha val="100000"/>
              </a:srgbClr>
            </a:solidFill>
            <a:ln w="50800" cap="rnd" cmpd="dbl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81000" y="1600200"/>
            <a:ext cx="2438400" cy="1129217"/>
            <a:chOff x="2561983" y="3047999"/>
            <a:chExt cx="2600052" cy="1357275"/>
          </a:xfrm>
        </p:grpSpPr>
        <p:sp>
          <p:nvSpPr>
            <p:cNvPr id="49" name="Lightning Bolt 48"/>
            <p:cNvSpPr/>
            <p:nvPr/>
          </p:nvSpPr>
          <p:spPr>
            <a:xfrm rot="12648954">
              <a:off x="4204015" y="3290924"/>
              <a:ext cx="958020" cy="1114350"/>
            </a:xfrm>
            <a:prstGeom prst="lightningBolt">
              <a:avLst/>
            </a:prstGeom>
            <a:solidFill>
              <a:srgbClr val="4F7952">
                <a:alpha val="100000"/>
              </a:srgbClr>
            </a:solidFill>
            <a:ln w="50800" cap="rnd" cmpd="dbl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3581400" y="3047999"/>
              <a:ext cx="847725" cy="1305585"/>
              <a:chOff x="3581400" y="3047999"/>
              <a:chExt cx="847725" cy="1305585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3986212" y="3591584"/>
                <a:ext cx="114299" cy="762000"/>
              </a:xfrm>
              <a:prstGeom prst="rect">
                <a:avLst/>
              </a:prstGeom>
              <a:solidFill>
                <a:srgbClr val="EAEBDE">
                  <a:lumMod val="25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Cloud 58"/>
              <p:cNvSpPr/>
              <p:nvPr/>
            </p:nvSpPr>
            <p:spPr>
              <a:xfrm>
                <a:off x="3581400" y="3047999"/>
                <a:ext cx="847725" cy="800099"/>
              </a:xfrm>
              <a:prstGeom prst="cloud">
                <a:avLst/>
              </a:prstGeom>
              <a:solidFill>
                <a:srgbClr val="4F7952">
                  <a:alpha val="100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3252786" y="3768479"/>
              <a:ext cx="328614" cy="545768"/>
              <a:chOff x="3581400" y="3047999"/>
              <a:chExt cx="847725" cy="1305585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3986212" y="3591584"/>
                <a:ext cx="114299" cy="762000"/>
              </a:xfrm>
              <a:prstGeom prst="rect">
                <a:avLst/>
              </a:prstGeom>
              <a:solidFill>
                <a:srgbClr val="EAEBDE">
                  <a:lumMod val="25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Cloud 56"/>
              <p:cNvSpPr/>
              <p:nvPr/>
            </p:nvSpPr>
            <p:spPr>
              <a:xfrm>
                <a:off x="3581400" y="3047999"/>
                <a:ext cx="847725" cy="800099"/>
              </a:xfrm>
              <a:prstGeom prst="cloud">
                <a:avLst/>
              </a:prstGeom>
              <a:solidFill>
                <a:srgbClr val="4F7952">
                  <a:alpha val="100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2561983" y="3047999"/>
              <a:ext cx="847725" cy="1305585"/>
              <a:chOff x="3581400" y="3047999"/>
              <a:chExt cx="847725" cy="1305585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3986212" y="3591584"/>
                <a:ext cx="114299" cy="762000"/>
              </a:xfrm>
              <a:prstGeom prst="rect">
                <a:avLst/>
              </a:prstGeom>
              <a:solidFill>
                <a:srgbClr val="EAEBDE">
                  <a:lumMod val="25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Cloud 54"/>
              <p:cNvSpPr/>
              <p:nvPr/>
            </p:nvSpPr>
            <p:spPr>
              <a:xfrm>
                <a:off x="3581400" y="3047999"/>
                <a:ext cx="847725" cy="800099"/>
              </a:xfrm>
              <a:prstGeom prst="cloud">
                <a:avLst/>
              </a:prstGeom>
              <a:solidFill>
                <a:srgbClr val="4F7952">
                  <a:alpha val="100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3" name="Lightning Bolt 52"/>
            <p:cNvSpPr/>
            <p:nvPr/>
          </p:nvSpPr>
          <p:spPr>
            <a:xfrm rot="12648954">
              <a:off x="3485855" y="3773373"/>
              <a:ext cx="514543" cy="535980"/>
            </a:xfrm>
            <a:prstGeom prst="lightningBolt">
              <a:avLst/>
            </a:prstGeom>
            <a:solidFill>
              <a:srgbClr val="4F7952">
                <a:alpha val="100000"/>
              </a:srgbClr>
            </a:solidFill>
            <a:ln w="50800" cap="rnd" cmpd="dbl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487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Adaptation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667000" y="2001838"/>
            <a:ext cx="3262313" cy="11112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tailEnd type="arrow" w="lg" len="lg"/>
          </a:ln>
          <a:effectLst/>
        </p:spPr>
      </p:cxnSp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2928938" y="1643063"/>
            <a:ext cx="3000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ndara" pitchFamily="34" charset="0"/>
              </a:rPr>
              <a:t>Desired Future Condition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28625" y="6572250"/>
            <a:ext cx="8215313" cy="1588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tailEnd type="arrow" w="lg" len="lg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3929063" y="6202363"/>
            <a:ext cx="795337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cap="small" dirty="0">
                <a:latin typeface="Candara" pitchFamily="34" charset="0"/>
              </a:rPr>
              <a:t>Time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205538" y="1527945"/>
            <a:ext cx="2438400" cy="1129217"/>
            <a:chOff x="2561983" y="3047999"/>
            <a:chExt cx="2600052" cy="1357275"/>
          </a:xfrm>
        </p:grpSpPr>
        <p:sp>
          <p:nvSpPr>
            <p:cNvPr id="9" name="Lightning Bolt 8"/>
            <p:cNvSpPr/>
            <p:nvPr/>
          </p:nvSpPr>
          <p:spPr>
            <a:xfrm rot="12648954">
              <a:off x="4204015" y="3290924"/>
              <a:ext cx="958020" cy="1114350"/>
            </a:xfrm>
            <a:prstGeom prst="lightningBolt">
              <a:avLst/>
            </a:prstGeom>
            <a:solidFill>
              <a:srgbClr val="4F7952">
                <a:alpha val="100000"/>
              </a:srgbClr>
            </a:solidFill>
            <a:ln w="50800" cap="rnd" cmpd="dbl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581400" y="3047999"/>
              <a:ext cx="847725" cy="1305585"/>
              <a:chOff x="3581400" y="3047999"/>
              <a:chExt cx="847725" cy="130558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3986212" y="3591584"/>
                <a:ext cx="114299" cy="762000"/>
              </a:xfrm>
              <a:prstGeom prst="rect">
                <a:avLst/>
              </a:prstGeom>
              <a:solidFill>
                <a:srgbClr val="EAEBDE">
                  <a:lumMod val="25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Cloud 18"/>
              <p:cNvSpPr/>
              <p:nvPr/>
            </p:nvSpPr>
            <p:spPr>
              <a:xfrm>
                <a:off x="3581400" y="3047999"/>
                <a:ext cx="847725" cy="800099"/>
              </a:xfrm>
              <a:prstGeom prst="cloud">
                <a:avLst/>
              </a:prstGeom>
              <a:solidFill>
                <a:srgbClr val="4F7952">
                  <a:alpha val="100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3252786" y="3768479"/>
              <a:ext cx="328614" cy="545768"/>
              <a:chOff x="3581400" y="3047999"/>
              <a:chExt cx="847725" cy="1305585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986212" y="3591584"/>
                <a:ext cx="114299" cy="762000"/>
              </a:xfrm>
              <a:prstGeom prst="rect">
                <a:avLst/>
              </a:prstGeom>
              <a:solidFill>
                <a:srgbClr val="EAEBDE">
                  <a:lumMod val="25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Cloud 16"/>
              <p:cNvSpPr/>
              <p:nvPr/>
            </p:nvSpPr>
            <p:spPr>
              <a:xfrm>
                <a:off x="3581400" y="3047999"/>
                <a:ext cx="847725" cy="800099"/>
              </a:xfrm>
              <a:prstGeom prst="cloud">
                <a:avLst/>
              </a:prstGeom>
              <a:solidFill>
                <a:srgbClr val="4F7952">
                  <a:alpha val="100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2561983" y="3047999"/>
              <a:ext cx="847725" cy="1305585"/>
              <a:chOff x="3581400" y="3047999"/>
              <a:chExt cx="847725" cy="1305585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3986212" y="3591584"/>
                <a:ext cx="114299" cy="762000"/>
              </a:xfrm>
              <a:prstGeom prst="rect">
                <a:avLst/>
              </a:prstGeom>
              <a:solidFill>
                <a:srgbClr val="EAEBDE">
                  <a:lumMod val="25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Cloud 14"/>
              <p:cNvSpPr/>
              <p:nvPr/>
            </p:nvSpPr>
            <p:spPr>
              <a:xfrm>
                <a:off x="3581400" y="3047999"/>
                <a:ext cx="847725" cy="800099"/>
              </a:xfrm>
              <a:prstGeom prst="cloud">
                <a:avLst/>
              </a:prstGeom>
              <a:solidFill>
                <a:srgbClr val="4F7952">
                  <a:alpha val="100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" name="Lightning Bolt 12"/>
            <p:cNvSpPr/>
            <p:nvPr/>
          </p:nvSpPr>
          <p:spPr>
            <a:xfrm rot="12648954">
              <a:off x="3485855" y="3773373"/>
              <a:ext cx="514543" cy="535980"/>
            </a:xfrm>
            <a:prstGeom prst="lightningBolt">
              <a:avLst/>
            </a:prstGeom>
            <a:solidFill>
              <a:srgbClr val="4F7952">
                <a:alpha val="100000"/>
              </a:srgbClr>
            </a:solidFill>
            <a:ln w="50800" cap="rnd" cmpd="dbl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81000" y="1600200"/>
            <a:ext cx="2438400" cy="1129217"/>
            <a:chOff x="2561983" y="3047999"/>
            <a:chExt cx="2600052" cy="1357275"/>
          </a:xfrm>
        </p:grpSpPr>
        <p:sp>
          <p:nvSpPr>
            <p:cNvPr id="21" name="Lightning Bolt 20"/>
            <p:cNvSpPr/>
            <p:nvPr/>
          </p:nvSpPr>
          <p:spPr>
            <a:xfrm rot="12648954">
              <a:off x="4204015" y="3290924"/>
              <a:ext cx="958020" cy="1114350"/>
            </a:xfrm>
            <a:prstGeom prst="lightningBolt">
              <a:avLst/>
            </a:prstGeom>
            <a:solidFill>
              <a:srgbClr val="4F7952">
                <a:alpha val="100000"/>
              </a:srgbClr>
            </a:solidFill>
            <a:ln w="50800" cap="rnd" cmpd="dbl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581400" y="3047999"/>
              <a:ext cx="847725" cy="1305585"/>
              <a:chOff x="3581400" y="3047999"/>
              <a:chExt cx="847725" cy="1305585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3986212" y="3591584"/>
                <a:ext cx="114299" cy="762000"/>
              </a:xfrm>
              <a:prstGeom prst="rect">
                <a:avLst/>
              </a:prstGeom>
              <a:solidFill>
                <a:srgbClr val="EAEBDE">
                  <a:lumMod val="25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Cloud 30"/>
              <p:cNvSpPr/>
              <p:nvPr/>
            </p:nvSpPr>
            <p:spPr>
              <a:xfrm>
                <a:off x="3581400" y="3047999"/>
                <a:ext cx="847725" cy="800099"/>
              </a:xfrm>
              <a:prstGeom prst="cloud">
                <a:avLst/>
              </a:prstGeom>
              <a:solidFill>
                <a:srgbClr val="4F7952">
                  <a:alpha val="100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3252786" y="3768479"/>
              <a:ext cx="328614" cy="545768"/>
              <a:chOff x="3581400" y="3047999"/>
              <a:chExt cx="847725" cy="1305585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986212" y="3591584"/>
                <a:ext cx="114299" cy="762000"/>
              </a:xfrm>
              <a:prstGeom prst="rect">
                <a:avLst/>
              </a:prstGeom>
              <a:solidFill>
                <a:srgbClr val="EAEBDE">
                  <a:lumMod val="25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Cloud 28"/>
              <p:cNvSpPr/>
              <p:nvPr/>
            </p:nvSpPr>
            <p:spPr>
              <a:xfrm>
                <a:off x="3581400" y="3047999"/>
                <a:ext cx="847725" cy="800099"/>
              </a:xfrm>
              <a:prstGeom prst="cloud">
                <a:avLst/>
              </a:prstGeom>
              <a:solidFill>
                <a:srgbClr val="4F7952">
                  <a:alpha val="100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2561983" y="3047999"/>
              <a:ext cx="847725" cy="1305585"/>
              <a:chOff x="3581400" y="3047999"/>
              <a:chExt cx="847725" cy="1305585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3986212" y="3591584"/>
                <a:ext cx="114299" cy="762000"/>
              </a:xfrm>
              <a:prstGeom prst="rect">
                <a:avLst/>
              </a:prstGeom>
              <a:solidFill>
                <a:srgbClr val="EAEBDE">
                  <a:lumMod val="25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Cloud 26"/>
              <p:cNvSpPr/>
              <p:nvPr/>
            </p:nvSpPr>
            <p:spPr>
              <a:xfrm>
                <a:off x="3581400" y="3047999"/>
                <a:ext cx="847725" cy="800099"/>
              </a:xfrm>
              <a:prstGeom prst="cloud">
                <a:avLst/>
              </a:prstGeom>
              <a:solidFill>
                <a:srgbClr val="4F7952">
                  <a:alpha val="100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5" name="Lightning Bolt 24"/>
            <p:cNvSpPr/>
            <p:nvPr/>
          </p:nvSpPr>
          <p:spPr>
            <a:xfrm rot="12648954">
              <a:off x="3485855" y="3773373"/>
              <a:ext cx="514543" cy="535980"/>
            </a:xfrm>
            <a:prstGeom prst="lightningBolt">
              <a:avLst/>
            </a:prstGeom>
            <a:solidFill>
              <a:srgbClr val="4F7952">
                <a:alpha val="100000"/>
              </a:srgbClr>
            </a:solidFill>
            <a:ln w="50800" cap="rnd" cmpd="dbl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6715125" y="5214938"/>
            <a:ext cx="1536700" cy="1123950"/>
          </a:xfrm>
          <a:prstGeom prst="rect">
            <a:avLst/>
          </a:prstGeom>
          <a:solidFill>
            <a:srgbClr val="EAEBDE"/>
          </a:solidFill>
          <a:ln w="25400" cap="flat" cmpd="sng" algn="ctr">
            <a:solidFill>
              <a:srgbClr val="000000">
                <a:lumMod val="95000"/>
                <a:lumOff val="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26"/>
          <p:cNvSpPr txBox="1">
            <a:spLocks noChangeArrowheads="1"/>
          </p:cNvSpPr>
          <p:nvPr/>
        </p:nvSpPr>
        <p:spPr bwMode="auto">
          <a:xfrm>
            <a:off x="3268779" y="3700648"/>
            <a:ext cx="13573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600000"/>
                </a:solidFill>
                <a:latin typeface="Candara" pitchFamily="34" charset="0"/>
              </a:rPr>
              <a:t>Climate Change</a:t>
            </a:r>
          </a:p>
          <a:p>
            <a:r>
              <a:rPr lang="en-US" b="1" dirty="0">
                <a:solidFill>
                  <a:srgbClr val="600000"/>
                </a:solidFill>
                <a:latin typeface="Candara" pitchFamily="34" charset="0"/>
              </a:rPr>
              <a:t>Trajectory</a:t>
            </a:r>
          </a:p>
        </p:txBody>
      </p:sp>
      <p:sp>
        <p:nvSpPr>
          <p:cNvPr id="34" name="TextBox 15"/>
          <p:cNvSpPr txBox="1">
            <a:spLocks noChangeArrowheads="1"/>
          </p:cNvSpPr>
          <p:nvPr/>
        </p:nvSpPr>
        <p:spPr bwMode="auto">
          <a:xfrm>
            <a:off x="6751638" y="5002213"/>
            <a:ext cx="1500187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9600" b="1" dirty="0">
                <a:latin typeface="Candara" pitchFamily="34" charset="0"/>
              </a:rPr>
              <a:t>?</a:t>
            </a:r>
          </a:p>
        </p:txBody>
      </p:sp>
      <p:cxnSp>
        <p:nvCxnSpPr>
          <p:cNvPr id="35" name="Curved Connector 34"/>
          <p:cNvCxnSpPr/>
          <p:nvPr/>
        </p:nvCxnSpPr>
        <p:spPr>
          <a:xfrm>
            <a:off x="2667000" y="2338752"/>
            <a:ext cx="3918182" cy="3376248"/>
          </a:xfrm>
          <a:prstGeom prst="curvedConnector3">
            <a:avLst>
              <a:gd name="adj1" fmla="val 46666"/>
            </a:avLst>
          </a:prstGeom>
          <a:noFill/>
          <a:ln w="19050" cap="flat" cmpd="sng" algn="ctr">
            <a:solidFill>
              <a:srgbClr val="993300"/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69335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Adaptation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667000" y="2001838"/>
            <a:ext cx="3262313" cy="11112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tailEnd type="arrow" w="lg" len="lg"/>
          </a:ln>
          <a:effectLst/>
        </p:spPr>
      </p:cxnSp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2928938" y="1643063"/>
            <a:ext cx="3000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ndara" pitchFamily="34" charset="0"/>
              </a:rPr>
              <a:t>Desired Future Condition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28625" y="6572250"/>
            <a:ext cx="8215313" cy="1588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tailEnd type="arrow" w="lg" len="lg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3929063" y="6202363"/>
            <a:ext cx="795337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cap="small" dirty="0">
                <a:latin typeface="Candara" pitchFamily="34" charset="0"/>
              </a:rPr>
              <a:t>Time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205538" y="1527945"/>
            <a:ext cx="2438400" cy="1129217"/>
            <a:chOff x="2561983" y="3047999"/>
            <a:chExt cx="2600052" cy="1357275"/>
          </a:xfrm>
        </p:grpSpPr>
        <p:sp>
          <p:nvSpPr>
            <p:cNvPr id="9" name="Lightning Bolt 8"/>
            <p:cNvSpPr/>
            <p:nvPr/>
          </p:nvSpPr>
          <p:spPr>
            <a:xfrm rot="12648954">
              <a:off x="4204015" y="3290924"/>
              <a:ext cx="958020" cy="1114350"/>
            </a:xfrm>
            <a:prstGeom prst="lightningBolt">
              <a:avLst/>
            </a:prstGeom>
            <a:solidFill>
              <a:srgbClr val="4F7952">
                <a:alpha val="100000"/>
              </a:srgbClr>
            </a:solidFill>
            <a:ln w="50800" cap="rnd" cmpd="dbl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581400" y="3047999"/>
              <a:ext cx="847725" cy="1305585"/>
              <a:chOff x="3581400" y="3047999"/>
              <a:chExt cx="847725" cy="130558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3986212" y="3591584"/>
                <a:ext cx="114299" cy="762000"/>
              </a:xfrm>
              <a:prstGeom prst="rect">
                <a:avLst/>
              </a:prstGeom>
              <a:solidFill>
                <a:srgbClr val="EAEBDE">
                  <a:lumMod val="25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Cloud 18"/>
              <p:cNvSpPr/>
              <p:nvPr/>
            </p:nvSpPr>
            <p:spPr>
              <a:xfrm>
                <a:off x="3581400" y="3047999"/>
                <a:ext cx="847725" cy="800099"/>
              </a:xfrm>
              <a:prstGeom prst="cloud">
                <a:avLst/>
              </a:prstGeom>
              <a:solidFill>
                <a:srgbClr val="4F7952">
                  <a:alpha val="100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3252786" y="3768479"/>
              <a:ext cx="328614" cy="545768"/>
              <a:chOff x="3581400" y="3047999"/>
              <a:chExt cx="847725" cy="1305585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986212" y="3591584"/>
                <a:ext cx="114299" cy="762000"/>
              </a:xfrm>
              <a:prstGeom prst="rect">
                <a:avLst/>
              </a:prstGeom>
              <a:solidFill>
                <a:srgbClr val="EAEBDE">
                  <a:lumMod val="25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Cloud 16"/>
              <p:cNvSpPr/>
              <p:nvPr/>
            </p:nvSpPr>
            <p:spPr>
              <a:xfrm>
                <a:off x="3581400" y="3047999"/>
                <a:ext cx="847725" cy="800099"/>
              </a:xfrm>
              <a:prstGeom prst="cloud">
                <a:avLst/>
              </a:prstGeom>
              <a:solidFill>
                <a:srgbClr val="4F7952">
                  <a:alpha val="100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2561983" y="3047999"/>
              <a:ext cx="847725" cy="1305585"/>
              <a:chOff x="3581400" y="3047999"/>
              <a:chExt cx="847725" cy="1305585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3986212" y="3591584"/>
                <a:ext cx="114299" cy="762000"/>
              </a:xfrm>
              <a:prstGeom prst="rect">
                <a:avLst/>
              </a:prstGeom>
              <a:solidFill>
                <a:srgbClr val="EAEBDE">
                  <a:lumMod val="25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Cloud 14"/>
              <p:cNvSpPr/>
              <p:nvPr/>
            </p:nvSpPr>
            <p:spPr>
              <a:xfrm>
                <a:off x="3581400" y="3047999"/>
                <a:ext cx="847725" cy="800099"/>
              </a:xfrm>
              <a:prstGeom prst="cloud">
                <a:avLst/>
              </a:prstGeom>
              <a:solidFill>
                <a:srgbClr val="4F7952">
                  <a:alpha val="100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" name="Lightning Bolt 12"/>
            <p:cNvSpPr/>
            <p:nvPr/>
          </p:nvSpPr>
          <p:spPr>
            <a:xfrm rot="12648954">
              <a:off x="3485855" y="3773373"/>
              <a:ext cx="514543" cy="535980"/>
            </a:xfrm>
            <a:prstGeom prst="lightningBolt">
              <a:avLst/>
            </a:prstGeom>
            <a:solidFill>
              <a:srgbClr val="4F7952">
                <a:alpha val="100000"/>
              </a:srgbClr>
            </a:solidFill>
            <a:ln w="50800" cap="rnd" cmpd="dbl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81000" y="1600200"/>
            <a:ext cx="2438400" cy="1129217"/>
            <a:chOff x="2561983" y="3047999"/>
            <a:chExt cx="2600052" cy="1357275"/>
          </a:xfrm>
        </p:grpSpPr>
        <p:sp>
          <p:nvSpPr>
            <p:cNvPr id="21" name="Lightning Bolt 20"/>
            <p:cNvSpPr/>
            <p:nvPr/>
          </p:nvSpPr>
          <p:spPr>
            <a:xfrm rot="12648954">
              <a:off x="4204015" y="3290924"/>
              <a:ext cx="958020" cy="1114350"/>
            </a:xfrm>
            <a:prstGeom prst="lightningBolt">
              <a:avLst/>
            </a:prstGeom>
            <a:solidFill>
              <a:srgbClr val="4F7952">
                <a:alpha val="100000"/>
              </a:srgbClr>
            </a:solidFill>
            <a:ln w="50800" cap="rnd" cmpd="dbl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581400" y="3047999"/>
              <a:ext cx="847725" cy="1305585"/>
              <a:chOff x="3581400" y="3047999"/>
              <a:chExt cx="847725" cy="1305585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3986212" y="3591584"/>
                <a:ext cx="114299" cy="762000"/>
              </a:xfrm>
              <a:prstGeom prst="rect">
                <a:avLst/>
              </a:prstGeom>
              <a:solidFill>
                <a:srgbClr val="EAEBDE">
                  <a:lumMod val="25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Cloud 30"/>
              <p:cNvSpPr/>
              <p:nvPr/>
            </p:nvSpPr>
            <p:spPr>
              <a:xfrm>
                <a:off x="3581400" y="3047999"/>
                <a:ext cx="847725" cy="800099"/>
              </a:xfrm>
              <a:prstGeom prst="cloud">
                <a:avLst/>
              </a:prstGeom>
              <a:solidFill>
                <a:srgbClr val="4F7952">
                  <a:alpha val="100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3252786" y="3768479"/>
              <a:ext cx="328614" cy="545768"/>
              <a:chOff x="3581400" y="3047999"/>
              <a:chExt cx="847725" cy="1305585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986212" y="3591584"/>
                <a:ext cx="114299" cy="762000"/>
              </a:xfrm>
              <a:prstGeom prst="rect">
                <a:avLst/>
              </a:prstGeom>
              <a:solidFill>
                <a:srgbClr val="EAEBDE">
                  <a:lumMod val="25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Cloud 28"/>
              <p:cNvSpPr/>
              <p:nvPr/>
            </p:nvSpPr>
            <p:spPr>
              <a:xfrm>
                <a:off x="3581400" y="3047999"/>
                <a:ext cx="847725" cy="800099"/>
              </a:xfrm>
              <a:prstGeom prst="cloud">
                <a:avLst/>
              </a:prstGeom>
              <a:solidFill>
                <a:srgbClr val="4F7952">
                  <a:alpha val="100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2561983" y="3047999"/>
              <a:ext cx="847725" cy="1305585"/>
              <a:chOff x="3581400" y="3047999"/>
              <a:chExt cx="847725" cy="1305585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3986212" y="3591584"/>
                <a:ext cx="114299" cy="762000"/>
              </a:xfrm>
              <a:prstGeom prst="rect">
                <a:avLst/>
              </a:prstGeom>
              <a:solidFill>
                <a:srgbClr val="EAEBDE">
                  <a:lumMod val="25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Cloud 26"/>
              <p:cNvSpPr/>
              <p:nvPr/>
            </p:nvSpPr>
            <p:spPr>
              <a:xfrm>
                <a:off x="3581400" y="3047999"/>
                <a:ext cx="847725" cy="800099"/>
              </a:xfrm>
              <a:prstGeom prst="cloud">
                <a:avLst/>
              </a:prstGeom>
              <a:solidFill>
                <a:srgbClr val="4F7952">
                  <a:alpha val="100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5" name="Lightning Bolt 24"/>
            <p:cNvSpPr/>
            <p:nvPr/>
          </p:nvSpPr>
          <p:spPr>
            <a:xfrm rot="12648954">
              <a:off x="3485855" y="3773373"/>
              <a:ext cx="514543" cy="535980"/>
            </a:xfrm>
            <a:prstGeom prst="lightningBolt">
              <a:avLst/>
            </a:prstGeom>
            <a:solidFill>
              <a:srgbClr val="4F7952">
                <a:alpha val="100000"/>
              </a:srgbClr>
            </a:solidFill>
            <a:ln w="50800" cap="rnd" cmpd="dbl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6715125" y="5214938"/>
            <a:ext cx="1536700" cy="1123950"/>
          </a:xfrm>
          <a:prstGeom prst="rect">
            <a:avLst/>
          </a:prstGeom>
          <a:solidFill>
            <a:srgbClr val="EAEBDE"/>
          </a:solidFill>
          <a:ln w="25400" cap="flat" cmpd="sng" algn="ctr">
            <a:solidFill>
              <a:srgbClr val="000000">
                <a:lumMod val="95000"/>
                <a:lumOff val="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26"/>
          <p:cNvSpPr txBox="1">
            <a:spLocks noChangeArrowheads="1"/>
          </p:cNvSpPr>
          <p:nvPr/>
        </p:nvSpPr>
        <p:spPr bwMode="auto">
          <a:xfrm>
            <a:off x="3268779" y="3700648"/>
            <a:ext cx="13573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600000"/>
                </a:solidFill>
                <a:latin typeface="Candara" pitchFamily="34" charset="0"/>
              </a:rPr>
              <a:t>Climate Change</a:t>
            </a:r>
          </a:p>
          <a:p>
            <a:r>
              <a:rPr lang="en-US" b="1" dirty="0">
                <a:solidFill>
                  <a:srgbClr val="600000"/>
                </a:solidFill>
                <a:latin typeface="Candara" pitchFamily="34" charset="0"/>
              </a:rPr>
              <a:t>Trajectory</a:t>
            </a:r>
          </a:p>
        </p:txBody>
      </p:sp>
      <p:sp>
        <p:nvSpPr>
          <p:cNvPr id="34" name="TextBox 15"/>
          <p:cNvSpPr txBox="1">
            <a:spLocks noChangeArrowheads="1"/>
          </p:cNvSpPr>
          <p:nvPr/>
        </p:nvSpPr>
        <p:spPr bwMode="auto">
          <a:xfrm>
            <a:off x="6751638" y="5002213"/>
            <a:ext cx="1500187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9600" b="1" dirty="0">
                <a:latin typeface="Candara" pitchFamily="34" charset="0"/>
              </a:rPr>
              <a:t>?</a:t>
            </a:r>
          </a:p>
        </p:txBody>
      </p:sp>
      <p:cxnSp>
        <p:nvCxnSpPr>
          <p:cNvPr id="35" name="Curved Connector 34"/>
          <p:cNvCxnSpPr/>
          <p:nvPr/>
        </p:nvCxnSpPr>
        <p:spPr>
          <a:xfrm>
            <a:off x="2667000" y="2338752"/>
            <a:ext cx="3918182" cy="3376248"/>
          </a:xfrm>
          <a:prstGeom prst="curvedConnector3">
            <a:avLst>
              <a:gd name="adj1" fmla="val 46666"/>
            </a:avLst>
          </a:prstGeom>
          <a:noFill/>
          <a:ln w="19050" cap="flat" cmpd="sng" algn="ctr">
            <a:solidFill>
              <a:srgbClr val="993300"/>
            </a:solidFill>
            <a:prstDash val="solid"/>
            <a:tailEnd type="arrow"/>
          </a:ln>
          <a:effectLst/>
        </p:spPr>
      </p:cxnSp>
      <p:cxnSp>
        <p:nvCxnSpPr>
          <p:cNvPr id="36" name="Straight Arrow Connector 35"/>
          <p:cNvCxnSpPr/>
          <p:nvPr/>
        </p:nvCxnSpPr>
        <p:spPr>
          <a:xfrm flipH="1">
            <a:off x="3498850" y="2141538"/>
            <a:ext cx="1588" cy="285750"/>
          </a:xfrm>
          <a:prstGeom prst="straightConnector1">
            <a:avLst/>
          </a:prstGeom>
          <a:noFill/>
          <a:ln w="19050" cap="flat" cmpd="sng" algn="ctr">
            <a:solidFill>
              <a:srgbClr val="656854">
                <a:lumMod val="75000"/>
              </a:srgbClr>
            </a:solidFill>
            <a:prstDash val="sysDot"/>
            <a:headEnd type="arrow"/>
            <a:tailEnd type="none"/>
          </a:ln>
          <a:effectLst/>
        </p:spPr>
      </p:cxnSp>
      <p:cxnSp>
        <p:nvCxnSpPr>
          <p:cNvPr id="37" name="Straight Arrow Connector 36"/>
          <p:cNvCxnSpPr/>
          <p:nvPr/>
        </p:nvCxnSpPr>
        <p:spPr>
          <a:xfrm>
            <a:off x="3857625" y="2141538"/>
            <a:ext cx="0" cy="500062"/>
          </a:xfrm>
          <a:prstGeom prst="straightConnector1">
            <a:avLst/>
          </a:prstGeom>
          <a:noFill/>
          <a:ln w="19050" cap="flat" cmpd="sng" algn="ctr">
            <a:solidFill>
              <a:srgbClr val="656854">
                <a:lumMod val="75000"/>
              </a:srgbClr>
            </a:solidFill>
            <a:prstDash val="sysDot"/>
            <a:headEnd type="arrow"/>
            <a:tailEnd type="none"/>
          </a:ln>
          <a:effectLst/>
        </p:spPr>
      </p:cxnSp>
      <p:cxnSp>
        <p:nvCxnSpPr>
          <p:cNvPr id="38" name="Straight Arrow Connector 37"/>
          <p:cNvCxnSpPr/>
          <p:nvPr/>
        </p:nvCxnSpPr>
        <p:spPr>
          <a:xfrm flipH="1">
            <a:off x="4213225" y="2143125"/>
            <a:ext cx="1588" cy="857250"/>
          </a:xfrm>
          <a:prstGeom prst="straightConnector1">
            <a:avLst/>
          </a:prstGeom>
          <a:noFill/>
          <a:ln w="19050" cap="flat" cmpd="sng" algn="ctr">
            <a:solidFill>
              <a:srgbClr val="656854">
                <a:lumMod val="75000"/>
              </a:srgbClr>
            </a:solidFill>
            <a:prstDash val="sysDot"/>
            <a:headEnd type="arrow"/>
            <a:tailEnd type="none"/>
          </a:ln>
          <a:effectLst/>
        </p:spPr>
      </p:cxnSp>
      <p:cxnSp>
        <p:nvCxnSpPr>
          <p:cNvPr id="39" name="Straight Arrow Connector 38"/>
          <p:cNvCxnSpPr/>
          <p:nvPr/>
        </p:nvCxnSpPr>
        <p:spPr>
          <a:xfrm>
            <a:off x="4573589" y="2143125"/>
            <a:ext cx="0" cy="1714500"/>
          </a:xfrm>
          <a:prstGeom prst="straightConnector1">
            <a:avLst/>
          </a:prstGeom>
          <a:noFill/>
          <a:ln w="19050" cap="flat" cmpd="sng" algn="ctr">
            <a:solidFill>
              <a:srgbClr val="656854">
                <a:lumMod val="75000"/>
              </a:srgbClr>
            </a:solidFill>
            <a:prstDash val="sysDot"/>
            <a:headEnd type="arrow"/>
            <a:tailEnd type="none"/>
          </a:ln>
          <a:effectLst/>
        </p:spPr>
      </p:cxnSp>
      <p:cxnSp>
        <p:nvCxnSpPr>
          <p:cNvPr id="40" name="Straight Arrow Connector 39"/>
          <p:cNvCxnSpPr/>
          <p:nvPr/>
        </p:nvCxnSpPr>
        <p:spPr>
          <a:xfrm flipH="1">
            <a:off x="4929188" y="2143125"/>
            <a:ext cx="1588" cy="2581275"/>
          </a:xfrm>
          <a:prstGeom prst="straightConnector1">
            <a:avLst/>
          </a:prstGeom>
          <a:noFill/>
          <a:ln w="19050" cap="flat" cmpd="sng" algn="ctr">
            <a:solidFill>
              <a:srgbClr val="656854">
                <a:lumMod val="75000"/>
              </a:srgbClr>
            </a:solidFill>
            <a:prstDash val="sysDot"/>
            <a:headEnd type="arrow"/>
            <a:tailEnd type="none"/>
          </a:ln>
          <a:effectLst/>
        </p:spPr>
      </p:cxnSp>
      <p:cxnSp>
        <p:nvCxnSpPr>
          <p:cNvPr id="41" name="Straight Arrow Connector 40"/>
          <p:cNvCxnSpPr/>
          <p:nvPr/>
        </p:nvCxnSpPr>
        <p:spPr>
          <a:xfrm flipH="1">
            <a:off x="5286375" y="2143125"/>
            <a:ext cx="1588" cy="2962275"/>
          </a:xfrm>
          <a:prstGeom prst="straightConnector1">
            <a:avLst/>
          </a:prstGeom>
          <a:noFill/>
          <a:ln w="19050" cap="flat" cmpd="sng" algn="ctr">
            <a:solidFill>
              <a:srgbClr val="656854">
                <a:lumMod val="75000"/>
              </a:srgbClr>
            </a:solidFill>
            <a:prstDash val="sysDot"/>
            <a:headEnd type="arrow"/>
            <a:tailEnd type="none"/>
          </a:ln>
          <a:effectLst/>
        </p:spPr>
      </p:cxnSp>
      <p:cxnSp>
        <p:nvCxnSpPr>
          <p:cNvPr id="42" name="Straight Arrow Connector 41"/>
          <p:cNvCxnSpPr/>
          <p:nvPr/>
        </p:nvCxnSpPr>
        <p:spPr>
          <a:xfrm>
            <a:off x="5645151" y="2143125"/>
            <a:ext cx="0" cy="3190875"/>
          </a:xfrm>
          <a:prstGeom prst="straightConnector1">
            <a:avLst/>
          </a:prstGeom>
          <a:noFill/>
          <a:ln w="19050" cap="flat" cmpd="sng" algn="ctr">
            <a:solidFill>
              <a:srgbClr val="656854">
                <a:lumMod val="75000"/>
              </a:srgbClr>
            </a:solidFill>
            <a:prstDash val="sysDot"/>
            <a:headEnd type="arrow"/>
            <a:tailEnd type="none"/>
          </a:ln>
          <a:effectLst/>
        </p:spPr>
      </p:cxnSp>
      <p:cxnSp>
        <p:nvCxnSpPr>
          <p:cNvPr id="43" name="Straight Arrow Connector 42"/>
          <p:cNvCxnSpPr/>
          <p:nvPr/>
        </p:nvCxnSpPr>
        <p:spPr>
          <a:xfrm flipH="1">
            <a:off x="6000749" y="2143125"/>
            <a:ext cx="1590" cy="3343275"/>
          </a:xfrm>
          <a:prstGeom prst="straightConnector1">
            <a:avLst/>
          </a:prstGeom>
          <a:noFill/>
          <a:ln w="19050" cap="flat" cmpd="sng" algn="ctr">
            <a:solidFill>
              <a:srgbClr val="656854">
                <a:lumMod val="75000"/>
              </a:srgbClr>
            </a:solidFill>
            <a:prstDash val="sysDot"/>
            <a:headEnd type="arrow"/>
            <a:tailEnd type="none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6143625" y="3211513"/>
            <a:ext cx="250031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656854">
                    <a:lumMod val="75000"/>
                  </a:srgbClr>
                </a:solidFill>
                <a:effectLst/>
                <a:uLnTx/>
                <a:uFillTx/>
                <a:latin typeface="Candara" pitchFamily="34" charset="0"/>
              </a:rPr>
              <a:t>Increasing resources needed to maintain DFC</a:t>
            </a:r>
          </a:p>
        </p:txBody>
      </p:sp>
    </p:spTree>
    <p:extLst>
      <p:ext uri="{BB962C8B-B14F-4D97-AF65-F5344CB8AC3E}">
        <p14:creationId xmlns:p14="http://schemas.microsoft.com/office/powerpoint/2010/main" val="18089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Adaptation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667000" y="2001838"/>
            <a:ext cx="3581400" cy="0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tailEnd type="arrow" w="lg" len="lg"/>
          </a:ln>
          <a:effectLst/>
        </p:spPr>
      </p:cxnSp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2928938" y="1643063"/>
            <a:ext cx="3000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ndara" pitchFamily="34" charset="0"/>
              </a:rPr>
              <a:t>Desired Future Condition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28625" y="6572250"/>
            <a:ext cx="8215313" cy="1588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tailEnd type="arrow" w="lg" len="lg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3929063" y="6202363"/>
            <a:ext cx="795337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cap="small" dirty="0">
                <a:latin typeface="Candara" pitchFamily="34" charset="0"/>
              </a:rPr>
              <a:t>Time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489289" y="1527945"/>
            <a:ext cx="2438400" cy="1129217"/>
            <a:chOff x="2561983" y="3047999"/>
            <a:chExt cx="2600052" cy="1357275"/>
          </a:xfrm>
        </p:grpSpPr>
        <p:sp>
          <p:nvSpPr>
            <p:cNvPr id="9" name="Lightning Bolt 8"/>
            <p:cNvSpPr/>
            <p:nvPr/>
          </p:nvSpPr>
          <p:spPr>
            <a:xfrm rot="12648954">
              <a:off x="4204015" y="3290924"/>
              <a:ext cx="958020" cy="1114350"/>
            </a:xfrm>
            <a:prstGeom prst="lightningBolt">
              <a:avLst/>
            </a:prstGeom>
            <a:solidFill>
              <a:srgbClr val="4F7952">
                <a:alpha val="100000"/>
              </a:srgbClr>
            </a:solidFill>
            <a:ln w="50800" cap="rnd" cmpd="dbl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581400" y="3047999"/>
              <a:ext cx="847725" cy="1305585"/>
              <a:chOff x="3581400" y="3047999"/>
              <a:chExt cx="847725" cy="130558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3986212" y="3591584"/>
                <a:ext cx="114299" cy="762000"/>
              </a:xfrm>
              <a:prstGeom prst="rect">
                <a:avLst/>
              </a:prstGeom>
              <a:solidFill>
                <a:srgbClr val="EAEBDE">
                  <a:lumMod val="25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Cloud 18"/>
              <p:cNvSpPr/>
              <p:nvPr/>
            </p:nvSpPr>
            <p:spPr>
              <a:xfrm>
                <a:off x="3581400" y="3047999"/>
                <a:ext cx="847725" cy="800099"/>
              </a:xfrm>
              <a:prstGeom prst="cloud">
                <a:avLst/>
              </a:prstGeom>
              <a:solidFill>
                <a:srgbClr val="4F7952">
                  <a:alpha val="100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3252786" y="3768479"/>
              <a:ext cx="328614" cy="545768"/>
              <a:chOff x="3581400" y="3047999"/>
              <a:chExt cx="847725" cy="1305585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986212" y="3591584"/>
                <a:ext cx="114299" cy="762000"/>
              </a:xfrm>
              <a:prstGeom prst="rect">
                <a:avLst/>
              </a:prstGeom>
              <a:solidFill>
                <a:srgbClr val="EAEBDE">
                  <a:lumMod val="25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Cloud 16"/>
              <p:cNvSpPr/>
              <p:nvPr/>
            </p:nvSpPr>
            <p:spPr>
              <a:xfrm>
                <a:off x="3581400" y="3047999"/>
                <a:ext cx="847725" cy="800099"/>
              </a:xfrm>
              <a:prstGeom prst="cloud">
                <a:avLst/>
              </a:prstGeom>
              <a:solidFill>
                <a:srgbClr val="4F7952">
                  <a:alpha val="100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2561983" y="3047999"/>
              <a:ext cx="847725" cy="1305585"/>
              <a:chOff x="3581400" y="3047999"/>
              <a:chExt cx="847725" cy="1305585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3986212" y="3591584"/>
                <a:ext cx="114299" cy="762000"/>
              </a:xfrm>
              <a:prstGeom prst="rect">
                <a:avLst/>
              </a:prstGeom>
              <a:solidFill>
                <a:srgbClr val="EAEBDE">
                  <a:lumMod val="25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Cloud 14"/>
              <p:cNvSpPr/>
              <p:nvPr/>
            </p:nvSpPr>
            <p:spPr>
              <a:xfrm>
                <a:off x="3581400" y="3047999"/>
                <a:ext cx="847725" cy="800099"/>
              </a:xfrm>
              <a:prstGeom prst="cloud">
                <a:avLst/>
              </a:prstGeom>
              <a:solidFill>
                <a:srgbClr val="4F7952">
                  <a:alpha val="100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" name="Lightning Bolt 12"/>
            <p:cNvSpPr/>
            <p:nvPr/>
          </p:nvSpPr>
          <p:spPr>
            <a:xfrm rot="12648954">
              <a:off x="3485855" y="3773373"/>
              <a:ext cx="514543" cy="535980"/>
            </a:xfrm>
            <a:prstGeom prst="lightningBolt">
              <a:avLst/>
            </a:prstGeom>
            <a:solidFill>
              <a:srgbClr val="4F7952">
                <a:alpha val="100000"/>
              </a:srgbClr>
            </a:solidFill>
            <a:ln w="50800" cap="rnd" cmpd="dbl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81000" y="1600200"/>
            <a:ext cx="2438400" cy="1129217"/>
            <a:chOff x="2561983" y="3047999"/>
            <a:chExt cx="2600052" cy="1357275"/>
          </a:xfrm>
        </p:grpSpPr>
        <p:sp>
          <p:nvSpPr>
            <p:cNvPr id="21" name="Lightning Bolt 20"/>
            <p:cNvSpPr/>
            <p:nvPr/>
          </p:nvSpPr>
          <p:spPr>
            <a:xfrm rot="12648954">
              <a:off x="4204015" y="3290924"/>
              <a:ext cx="958020" cy="1114350"/>
            </a:xfrm>
            <a:prstGeom prst="lightningBolt">
              <a:avLst/>
            </a:prstGeom>
            <a:solidFill>
              <a:srgbClr val="4F7952">
                <a:alpha val="100000"/>
              </a:srgbClr>
            </a:solidFill>
            <a:ln w="50800" cap="rnd" cmpd="dbl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581400" y="3047999"/>
              <a:ext cx="847725" cy="1305585"/>
              <a:chOff x="3581400" y="3047999"/>
              <a:chExt cx="847725" cy="1305585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3986212" y="3591584"/>
                <a:ext cx="114299" cy="762000"/>
              </a:xfrm>
              <a:prstGeom prst="rect">
                <a:avLst/>
              </a:prstGeom>
              <a:solidFill>
                <a:srgbClr val="EAEBDE">
                  <a:lumMod val="25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Cloud 30"/>
              <p:cNvSpPr/>
              <p:nvPr/>
            </p:nvSpPr>
            <p:spPr>
              <a:xfrm>
                <a:off x="3581400" y="3047999"/>
                <a:ext cx="847725" cy="800099"/>
              </a:xfrm>
              <a:prstGeom prst="cloud">
                <a:avLst/>
              </a:prstGeom>
              <a:solidFill>
                <a:srgbClr val="4F7952">
                  <a:alpha val="100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3252786" y="3768479"/>
              <a:ext cx="328614" cy="545768"/>
              <a:chOff x="3581400" y="3047999"/>
              <a:chExt cx="847725" cy="1305585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986212" y="3591584"/>
                <a:ext cx="114299" cy="762000"/>
              </a:xfrm>
              <a:prstGeom prst="rect">
                <a:avLst/>
              </a:prstGeom>
              <a:solidFill>
                <a:srgbClr val="EAEBDE">
                  <a:lumMod val="25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Cloud 28"/>
              <p:cNvSpPr/>
              <p:nvPr/>
            </p:nvSpPr>
            <p:spPr>
              <a:xfrm>
                <a:off x="3581400" y="3047999"/>
                <a:ext cx="847725" cy="800099"/>
              </a:xfrm>
              <a:prstGeom prst="cloud">
                <a:avLst/>
              </a:prstGeom>
              <a:solidFill>
                <a:srgbClr val="4F7952">
                  <a:alpha val="100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2561983" y="3047999"/>
              <a:ext cx="847725" cy="1305585"/>
              <a:chOff x="3581400" y="3047999"/>
              <a:chExt cx="847725" cy="1305585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3986212" y="3591584"/>
                <a:ext cx="114299" cy="762000"/>
              </a:xfrm>
              <a:prstGeom prst="rect">
                <a:avLst/>
              </a:prstGeom>
              <a:solidFill>
                <a:srgbClr val="EAEBDE">
                  <a:lumMod val="25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Cloud 26"/>
              <p:cNvSpPr/>
              <p:nvPr/>
            </p:nvSpPr>
            <p:spPr>
              <a:xfrm>
                <a:off x="3581400" y="3047999"/>
                <a:ext cx="847725" cy="800099"/>
              </a:xfrm>
              <a:prstGeom prst="cloud">
                <a:avLst/>
              </a:prstGeom>
              <a:solidFill>
                <a:srgbClr val="4F7952">
                  <a:alpha val="100000"/>
                </a:srgbClr>
              </a:solidFill>
              <a:ln w="50800" cap="rnd" cmpd="dbl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5" name="Lightning Bolt 24"/>
            <p:cNvSpPr/>
            <p:nvPr/>
          </p:nvSpPr>
          <p:spPr>
            <a:xfrm rot="12648954">
              <a:off x="3485855" y="3773373"/>
              <a:ext cx="514543" cy="535980"/>
            </a:xfrm>
            <a:prstGeom prst="lightningBolt">
              <a:avLst/>
            </a:prstGeom>
            <a:solidFill>
              <a:srgbClr val="4F7952">
                <a:alpha val="100000"/>
              </a:srgbClr>
            </a:solidFill>
            <a:ln w="50800" cap="rnd" cmpd="dbl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6715125" y="5214938"/>
            <a:ext cx="1536700" cy="1123950"/>
          </a:xfrm>
          <a:prstGeom prst="rect">
            <a:avLst/>
          </a:prstGeom>
          <a:solidFill>
            <a:srgbClr val="EAEBDE"/>
          </a:solidFill>
          <a:ln w="25400" cap="flat" cmpd="sng" algn="ctr">
            <a:solidFill>
              <a:srgbClr val="000000">
                <a:lumMod val="95000"/>
                <a:lumOff val="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26"/>
          <p:cNvSpPr txBox="1">
            <a:spLocks noChangeArrowheads="1"/>
          </p:cNvSpPr>
          <p:nvPr/>
        </p:nvSpPr>
        <p:spPr bwMode="auto">
          <a:xfrm>
            <a:off x="3268779" y="3700648"/>
            <a:ext cx="13573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600000"/>
                </a:solidFill>
                <a:latin typeface="Candara" pitchFamily="34" charset="0"/>
              </a:rPr>
              <a:t>Climate Change</a:t>
            </a:r>
          </a:p>
          <a:p>
            <a:r>
              <a:rPr lang="en-US" b="1" dirty="0">
                <a:solidFill>
                  <a:srgbClr val="600000"/>
                </a:solidFill>
                <a:latin typeface="Candara" pitchFamily="34" charset="0"/>
              </a:rPr>
              <a:t>Trajectory</a:t>
            </a:r>
          </a:p>
        </p:txBody>
      </p:sp>
      <p:sp>
        <p:nvSpPr>
          <p:cNvPr id="34" name="TextBox 15"/>
          <p:cNvSpPr txBox="1">
            <a:spLocks noChangeArrowheads="1"/>
          </p:cNvSpPr>
          <p:nvPr/>
        </p:nvSpPr>
        <p:spPr bwMode="auto">
          <a:xfrm>
            <a:off x="6751638" y="5002213"/>
            <a:ext cx="1500187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9600" b="1" dirty="0">
                <a:latin typeface="Candara" pitchFamily="34" charset="0"/>
              </a:rPr>
              <a:t>?</a:t>
            </a:r>
          </a:p>
        </p:txBody>
      </p:sp>
      <p:cxnSp>
        <p:nvCxnSpPr>
          <p:cNvPr id="35" name="Curved Connector 34"/>
          <p:cNvCxnSpPr/>
          <p:nvPr/>
        </p:nvCxnSpPr>
        <p:spPr>
          <a:xfrm>
            <a:off x="2667000" y="2338752"/>
            <a:ext cx="3918182" cy="3376248"/>
          </a:xfrm>
          <a:prstGeom prst="curvedConnector3">
            <a:avLst>
              <a:gd name="adj1" fmla="val 46666"/>
            </a:avLst>
          </a:prstGeom>
          <a:noFill/>
          <a:ln w="19050" cap="flat" cmpd="sng" algn="ctr">
            <a:solidFill>
              <a:srgbClr val="993300"/>
            </a:solidFill>
            <a:prstDash val="solid"/>
            <a:tailEnd type="arrow"/>
          </a:ln>
          <a:effectLst/>
        </p:spPr>
      </p:cxnSp>
      <p:cxnSp>
        <p:nvCxnSpPr>
          <p:cNvPr id="36" name="Straight Arrow Connector 35"/>
          <p:cNvCxnSpPr/>
          <p:nvPr/>
        </p:nvCxnSpPr>
        <p:spPr>
          <a:xfrm flipH="1">
            <a:off x="3498850" y="2141538"/>
            <a:ext cx="1588" cy="285750"/>
          </a:xfrm>
          <a:prstGeom prst="straightConnector1">
            <a:avLst/>
          </a:prstGeom>
          <a:noFill/>
          <a:ln w="19050" cap="flat" cmpd="sng" algn="ctr">
            <a:solidFill>
              <a:srgbClr val="656854">
                <a:lumMod val="75000"/>
              </a:srgbClr>
            </a:solidFill>
            <a:prstDash val="sysDot"/>
            <a:headEnd type="arrow"/>
            <a:tailEnd type="none"/>
          </a:ln>
          <a:effectLst/>
        </p:spPr>
      </p:cxnSp>
      <p:cxnSp>
        <p:nvCxnSpPr>
          <p:cNvPr id="37" name="Straight Arrow Connector 36"/>
          <p:cNvCxnSpPr/>
          <p:nvPr/>
        </p:nvCxnSpPr>
        <p:spPr>
          <a:xfrm>
            <a:off x="3857625" y="2141538"/>
            <a:ext cx="0" cy="500062"/>
          </a:xfrm>
          <a:prstGeom prst="straightConnector1">
            <a:avLst/>
          </a:prstGeom>
          <a:noFill/>
          <a:ln w="19050" cap="flat" cmpd="sng" algn="ctr">
            <a:solidFill>
              <a:srgbClr val="656854">
                <a:lumMod val="75000"/>
              </a:srgbClr>
            </a:solidFill>
            <a:prstDash val="sysDot"/>
            <a:headEnd type="arrow"/>
            <a:tailEnd type="none"/>
          </a:ln>
          <a:effectLst/>
        </p:spPr>
      </p:cxnSp>
      <p:cxnSp>
        <p:nvCxnSpPr>
          <p:cNvPr id="38" name="Straight Arrow Connector 37"/>
          <p:cNvCxnSpPr/>
          <p:nvPr/>
        </p:nvCxnSpPr>
        <p:spPr>
          <a:xfrm flipH="1">
            <a:off x="4213225" y="2143125"/>
            <a:ext cx="1588" cy="857250"/>
          </a:xfrm>
          <a:prstGeom prst="straightConnector1">
            <a:avLst/>
          </a:prstGeom>
          <a:noFill/>
          <a:ln w="19050" cap="flat" cmpd="sng" algn="ctr">
            <a:solidFill>
              <a:srgbClr val="656854">
                <a:lumMod val="75000"/>
              </a:srgbClr>
            </a:solidFill>
            <a:prstDash val="sysDot"/>
            <a:headEnd type="arrow"/>
            <a:tailEnd type="none"/>
          </a:ln>
          <a:effectLst/>
        </p:spPr>
      </p:cxnSp>
      <p:cxnSp>
        <p:nvCxnSpPr>
          <p:cNvPr id="39" name="Straight Arrow Connector 38"/>
          <p:cNvCxnSpPr/>
          <p:nvPr/>
        </p:nvCxnSpPr>
        <p:spPr>
          <a:xfrm>
            <a:off x="4573589" y="2143125"/>
            <a:ext cx="0" cy="1714500"/>
          </a:xfrm>
          <a:prstGeom prst="straightConnector1">
            <a:avLst/>
          </a:prstGeom>
          <a:noFill/>
          <a:ln w="19050" cap="flat" cmpd="sng" algn="ctr">
            <a:solidFill>
              <a:srgbClr val="656854">
                <a:lumMod val="75000"/>
              </a:srgbClr>
            </a:solidFill>
            <a:prstDash val="sysDot"/>
            <a:headEnd type="arrow"/>
            <a:tailEnd type="none"/>
          </a:ln>
          <a:effectLst/>
        </p:spPr>
      </p:cxnSp>
      <p:cxnSp>
        <p:nvCxnSpPr>
          <p:cNvPr id="40" name="Straight Arrow Connector 39"/>
          <p:cNvCxnSpPr/>
          <p:nvPr/>
        </p:nvCxnSpPr>
        <p:spPr>
          <a:xfrm flipH="1">
            <a:off x="4929188" y="2143125"/>
            <a:ext cx="1588" cy="2581275"/>
          </a:xfrm>
          <a:prstGeom prst="straightConnector1">
            <a:avLst/>
          </a:prstGeom>
          <a:noFill/>
          <a:ln w="19050" cap="flat" cmpd="sng" algn="ctr">
            <a:solidFill>
              <a:srgbClr val="656854">
                <a:lumMod val="75000"/>
              </a:srgbClr>
            </a:solidFill>
            <a:prstDash val="sysDot"/>
            <a:headEnd type="arrow"/>
            <a:tailEnd type="none"/>
          </a:ln>
          <a:effectLst/>
        </p:spPr>
      </p:cxnSp>
      <p:cxnSp>
        <p:nvCxnSpPr>
          <p:cNvPr id="41" name="Straight Arrow Connector 40"/>
          <p:cNvCxnSpPr/>
          <p:nvPr/>
        </p:nvCxnSpPr>
        <p:spPr>
          <a:xfrm flipH="1">
            <a:off x="5286375" y="2143125"/>
            <a:ext cx="1588" cy="2962275"/>
          </a:xfrm>
          <a:prstGeom prst="straightConnector1">
            <a:avLst/>
          </a:prstGeom>
          <a:noFill/>
          <a:ln w="19050" cap="flat" cmpd="sng" algn="ctr">
            <a:solidFill>
              <a:srgbClr val="656854">
                <a:lumMod val="75000"/>
              </a:srgbClr>
            </a:solidFill>
            <a:prstDash val="sysDot"/>
            <a:headEnd type="arrow"/>
            <a:tailEnd type="none"/>
          </a:ln>
          <a:effectLst/>
        </p:spPr>
      </p:cxnSp>
      <p:cxnSp>
        <p:nvCxnSpPr>
          <p:cNvPr id="42" name="Straight Arrow Connector 41"/>
          <p:cNvCxnSpPr/>
          <p:nvPr/>
        </p:nvCxnSpPr>
        <p:spPr>
          <a:xfrm>
            <a:off x="5645151" y="2143125"/>
            <a:ext cx="0" cy="3190875"/>
          </a:xfrm>
          <a:prstGeom prst="straightConnector1">
            <a:avLst/>
          </a:prstGeom>
          <a:noFill/>
          <a:ln w="19050" cap="flat" cmpd="sng" algn="ctr">
            <a:solidFill>
              <a:srgbClr val="656854">
                <a:lumMod val="75000"/>
              </a:srgbClr>
            </a:solidFill>
            <a:prstDash val="sysDot"/>
            <a:headEnd type="arrow"/>
            <a:tailEnd type="none"/>
          </a:ln>
          <a:effectLst/>
        </p:spPr>
      </p:cxnSp>
      <p:cxnSp>
        <p:nvCxnSpPr>
          <p:cNvPr id="43" name="Straight Arrow Connector 42"/>
          <p:cNvCxnSpPr/>
          <p:nvPr/>
        </p:nvCxnSpPr>
        <p:spPr>
          <a:xfrm flipH="1">
            <a:off x="6000749" y="2143125"/>
            <a:ext cx="1590" cy="3343275"/>
          </a:xfrm>
          <a:prstGeom prst="straightConnector1">
            <a:avLst/>
          </a:prstGeom>
          <a:noFill/>
          <a:ln w="19050" cap="flat" cmpd="sng" algn="ctr">
            <a:solidFill>
              <a:srgbClr val="656854">
                <a:lumMod val="75000"/>
              </a:srgbClr>
            </a:solidFill>
            <a:prstDash val="sysDot"/>
            <a:headEnd type="arrow"/>
            <a:tailEnd type="none"/>
          </a:ln>
          <a:effectLst/>
        </p:spPr>
      </p:cxnSp>
      <p:cxnSp>
        <p:nvCxnSpPr>
          <p:cNvPr id="44" name="Straight Arrow Connector 43"/>
          <p:cNvCxnSpPr/>
          <p:nvPr/>
        </p:nvCxnSpPr>
        <p:spPr>
          <a:xfrm>
            <a:off x="2667000" y="2388672"/>
            <a:ext cx="3905250" cy="1897578"/>
          </a:xfrm>
          <a:prstGeom prst="straightConnector1">
            <a:avLst/>
          </a:prstGeom>
          <a:noFill/>
          <a:ln w="38100" cap="flat" cmpd="sng" algn="ctr">
            <a:solidFill>
              <a:srgbClr val="8AB48A">
                <a:lumMod val="75000"/>
              </a:srgbClr>
            </a:solidFill>
            <a:prstDash val="solid"/>
            <a:tailEnd type="arrow" w="lg" len="lg"/>
          </a:ln>
          <a:effectLst/>
        </p:spPr>
      </p:cxnSp>
      <p:sp>
        <p:nvSpPr>
          <p:cNvPr id="46" name="Lightning Bolt 45"/>
          <p:cNvSpPr/>
          <p:nvPr/>
        </p:nvSpPr>
        <p:spPr>
          <a:xfrm rot="12648954">
            <a:off x="7920010" y="3865684"/>
            <a:ext cx="898457" cy="927110"/>
          </a:xfrm>
          <a:prstGeom prst="lightningBolt">
            <a:avLst/>
          </a:prstGeom>
          <a:solidFill>
            <a:srgbClr val="4F7952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7286632" y="4296592"/>
            <a:ext cx="308183" cy="454065"/>
            <a:chOff x="3581400" y="3047999"/>
            <a:chExt cx="847725" cy="1305585"/>
          </a:xfrm>
        </p:grpSpPr>
        <p:sp>
          <p:nvSpPr>
            <p:cNvPr id="48" name="Rectangle 47"/>
            <p:cNvSpPr/>
            <p:nvPr/>
          </p:nvSpPr>
          <p:spPr>
            <a:xfrm>
              <a:off x="3986212" y="3591584"/>
              <a:ext cx="114299" cy="762000"/>
            </a:xfrm>
            <a:prstGeom prst="rect">
              <a:avLst/>
            </a:prstGeom>
            <a:solidFill>
              <a:srgbClr val="EAEBDE">
                <a:lumMod val="25000"/>
              </a:srgbClr>
            </a:solidFill>
            <a:ln w="50800" cap="rnd" cmpd="dbl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Cloud 48"/>
            <p:cNvSpPr/>
            <p:nvPr/>
          </p:nvSpPr>
          <p:spPr>
            <a:xfrm>
              <a:off x="3581400" y="3047999"/>
              <a:ext cx="847725" cy="800099"/>
            </a:xfrm>
            <a:prstGeom prst="cloud">
              <a:avLst/>
            </a:prstGeom>
            <a:solidFill>
              <a:srgbClr val="4F7952">
                <a:alpha val="100000"/>
              </a:srgbClr>
            </a:solidFill>
            <a:ln w="50800" cap="rnd" cmpd="dbl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638778" y="3697172"/>
            <a:ext cx="795020" cy="1086212"/>
            <a:chOff x="3581400" y="3047999"/>
            <a:chExt cx="847725" cy="1305585"/>
          </a:xfrm>
        </p:grpSpPr>
        <p:sp>
          <p:nvSpPr>
            <p:cNvPr id="51" name="Rectangle 50"/>
            <p:cNvSpPr/>
            <p:nvPr/>
          </p:nvSpPr>
          <p:spPr>
            <a:xfrm>
              <a:off x="3986212" y="3591584"/>
              <a:ext cx="114299" cy="762000"/>
            </a:xfrm>
            <a:prstGeom prst="rect">
              <a:avLst/>
            </a:prstGeom>
            <a:solidFill>
              <a:srgbClr val="EAEBDE">
                <a:lumMod val="25000"/>
              </a:srgbClr>
            </a:solidFill>
            <a:ln w="50800" cap="rnd" cmpd="dbl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Cloud 51"/>
            <p:cNvSpPr/>
            <p:nvPr/>
          </p:nvSpPr>
          <p:spPr>
            <a:xfrm>
              <a:off x="3581400" y="3047999"/>
              <a:ext cx="847725" cy="800099"/>
            </a:xfrm>
            <a:prstGeom prst="cloud">
              <a:avLst/>
            </a:prstGeom>
            <a:solidFill>
              <a:srgbClr val="FFC000"/>
            </a:solidFill>
            <a:ln w="50800" cap="rnd" cmpd="dbl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3" name="Lightning Bolt 52"/>
          <p:cNvSpPr/>
          <p:nvPr/>
        </p:nvSpPr>
        <p:spPr>
          <a:xfrm rot="12648954">
            <a:off x="7505210" y="4300664"/>
            <a:ext cx="482553" cy="445921"/>
          </a:xfrm>
          <a:prstGeom prst="lightningBolt">
            <a:avLst/>
          </a:prstGeom>
          <a:solidFill>
            <a:srgbClr val="CC6600"/>
          </a:solidFill>
          <a:ln w="50800" cap="rnd" cmpd="dbl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7850581" y="4270335"/>
            <a:ext cx="308183" cy="454065"/>
            <a:chOff x="3581400" y="3047999"/>
            <a:chExt cx="847725" cy="1305585"/>
          </a:xfrm>
        </p:grpSpPr>
        <p:sp>
          <p:nvSpPr>
            <p:cNvPr id="55" name="Rectangle 54"/>
            <p:cNvSpPr/>
            <p:nvPr/>
          </p:nvSpPr>
          <p:spPr>
            <a:xfrm>
              <a:off x="3986212" y="3591584"/>
              <a:ext cx="114299" cy="762000"/>
            </a:xfrm>
            <a:prstGeom prst="rect">
              <a:avLst/>
            </a:prstGeom>
            <a:solidFill>
              <a:srgbClr val="EAEBDE">
                <a:lumMod val="25000"/>
              </a:srgbClr>
            </a:solidFill>
            <a:ln w="50800" cap="rnd" cmpd="dbl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Cloud 55"/>
            <p:cNvSpPr/>
            <p:nvPr/>
          </p:nvSpPr>
          <p:spPr>
            <a:xfrm>
              <a:off x="3581400" y="3047999"/>
              <a:ext cx="847725" cy="800099"/>
            </a:xfrm>
            <a:prstGeom prst="cloud">
              <a:avLst/>
            </a:prstGeom>
            <a:solidFill>
              <a:srgbClr val="CC6600"/>
            </a:solidFill>
            <a:ln w="50800" cap="rnd" cmpd="dbl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145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E:\Seagate Backup\MARSH\C\Documents and Settings\janowiak\My Documents\My Pictures\Pics 9-17-09\P1010046.JPG"/>
          <p:cNvPicPr>
            <a:picLocks noChangeAspect="1" noChangeArrowheads="1"/>
          </p:cNvPicPr>
          <p:nvPr/>
        </p:nvPicPr>
        <p:blipFill>
          <a:blip r:embed="rId2" cstate="print"/>
          <a:srcRect l="10396" r="13370"/>
          <a:stretch>
            <a:fillRect/>
          </a:stretch>
        </p:blipFill>
        <p:spPr bwMode="auto">
          <a:xfrm>
            <a:off x="935578" y="4399205"/>
            <a:ext cx="1584500" cy="1554480"/>
          </a:xfrm>
          <a:prstGeom prst="rect">
            <a:avLst/>
          </a:prstGeom>
          <a:noFill/>
          <a:ln w="12700">
            <a:solidFill>
              <a:schemeClr val="tx2">
                <a:lumMod val="5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300" dirty="0" smtClean="0"/>
              <a:t>Adaptation: Important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200" dirty="0" smtClean="0"/>
              <a:t>There is not a single “answer” for how to respond to climate change.</a:t>
            </a:r>
          </a:p>
          <a:p>
            <a:r>
              <a:rPr lang="en-US" sz="3200" dirty="0" smtClean="0"/>
              <a:t>Approaches may change over time.</a:t>
            </a:r>
            <a:endParaRPr lang="en-US" sz="3200" dirty="0"/>
          </a:p>
        </p:txBody>
      </p:sp>
      <p:pic>
        <p:nvPicPr>
          <p:cNvPr id="10" name="Picture 45" descr="PH02907J"/>
          <p:cNvPicPr>
            <a:picLocks noChangeAspect="1" noChangeArrowheads="1"/>
          </p:cNvPicPr>
          <p:nvPr/>
        </p:nvPicPr>
        <p:blipFill>
          <a:blip r:embed="rId3" cstate="print"/>
          <a:srcRect l="24376"/>
          <a:stretch>
            <a:fillRect/>
          </a:stretch>
        </p:blipFill>
        <p:spPr bwMode="auto">
          <a:xfrm>
            <a:off x="2416602" y="5071077"/>
            <a:ext cx="1554480" cy="1554480"/>
          </a:xfrm>
          <a:prstGeom prst="rect">
            <a:avLst/>
          </a:prstGeom>
          <a:noFill/>
          <a:ln w="12700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1" name="Picture 2" descr="C:\Documents and Settings\mjanowiak02\My Documents\Projects\MI_SAF\log-deck3.jpg"/>
          <p:cNvPicPr>
            <a:picLocks noChangeAspect="1" noChangeArrowheads="1"/>
          </p:cNvPicPr>
          <p:nvPr/>
        </p:nvPicPr>
        <p:blipFill>
          <a:blip r:embed="rId4" cstate="print"/>
          <a:srcRect l="27932" r="19306"/>
          <a:stretch>
            <a:fillRect/>
          </a:stretch>
        </p:blipFill>
        <p:spPr bwMode="auto">
          <a:xfrm>
            <a:off x="6613097" y="4399577"/>
            <a:ext cx="1564975" cy="155448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3" name="Picture 28" descr="DSCN0490.JPG"/>
          <p:cNvPicPr>
            <a:picLocks noChangeAspect="1"/>
          </p:cNvPicPr>
          <p:nvPr/>
        </p:nvPicPr>
        <p:blipFill>
          <a:blip r:embed="rId5" cstate="print"/>
          <a:srcRect t="17857"/>
          <a:stretch>
            <a:fillRect/>
          </a:stretch>
        </p:blipFill>
        <p:spPr bwMode="auto">
          <a:xfrm>
            <a:off x="5267330" y="5070333"/>
            <a:ext cx="1554480" cy="1554480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9" name="Picture 3" descr="C:\Documents and Settings\janowiak\My Documents\My Pictures\2010-9 CNNF\DSCN0517.JPG"/>
          <p:cNvPicPr>
            <a:picLocks noChangeAspect="1" noChangeArrowheads="1"/>
          </p:cNvPicPr>
          <p:nvPr/>
        </p:nvPicPr>
        <p:blipFill>
          <a:blip r:embed="rId6" cstate="print"/>
          <a:srcRect l="3937" r="21251"/>
          <a:stretch>
            <a:fillRect/>
          </a:stretch>
        </p:blipFill>
        <p:spPr bwMode="auto">
          <a:xfrm>
            <a:off x="3838694" y="4399205"/>
            <a:ext cx="1550572" cy="1554480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4396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C:\Documents and Settings\mjanowiak02\My Documents\Projects\CCRF\CNNF\SLI\Demo\Maps\WI_ownership.png"/>
          <p:cNvPicPr>
            <a:picLocks noChangeAspect="1" noChangeArrowheads="1"/>
          </p:cNvPicPr>
          <p:nvPr/>
        </p:nvPicPr>
        <p:blipFill rotWithShape="1">
          <a:blip r:embed="rId3" cstate="print"/>
          <a:srcRect l="10238" t="1598" r="13380" b="41487"/>
          <a:stretch/>
        </p:blipFill>
        <p:spPr bwMode="auto">
          <a:xfrm>
            <a:off x="-8599" y="41728"/>
            <a:ext cx="9144000" cy="6813376"/>
          </a:xfrm>
          <a:prstGeom prst="rect">
            <a:avLst/>
          </a:prstGeom>
          <a:noFill/>
        </p:spPr>
      </p:pic>
      <p:pic>
        <p:nvPicPr>
          <p:cNvPr id="7" name="Picture 1" descr="C:\Documents and Settings\mjanowiak02\My Documents\Projects\CCRF\CNNF\SLI\Demo\Maps\WI_ownership.png"/>
          <p:cNvPicPr>
            <a:picLocks noChangeAspect="1" noChangeArrowheads="1"/>
          </p:cNvPicPr>
          <p:nvPr/>
        </p:nvPicPr>
        <p:blipFill>
          <a:blip r:embed="rId4" cstate="print"/>
          <a:srcRect l="5160" t="69409" r="77392" b="21829"/>
          <a:stretch>
            <a:fillRect/>
          </a:stretch>
        </p:blipFill>
        <p:spPr bwMode="auto">
          <a:xfrm>
            <a:off x="107504" y="5800864"/>
            <a:ext cx="2016224" cy="101251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-8599" y="1029092"/>
            <a:ext cx="2177143" cy="612934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Candara" pitchFamily="34" charset="0"/>
              </a:rPr>
              <a:t>Minnesota’s North Shore (TNC)</a:t>
            </a:r>
            <a:endParaRPr lang="en-US" b="1" dirty="0">
              <a:latin typeface="Candar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49742" y="1269999"/>
            <a:ext cx="1946257" cy="612934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Candara" pitchFamily="34" charset="0"/>
              </a:rPr>
              <a:t>Bad River Natural Resources Dept.</a:t>
            </a:r>
            <a:endParaRPr lang="en-US" b="1" dirty="0">
              <a:latin typeface="Candar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6575" y="2326820"/>
            <a:ext cx="2121408" cy="306467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smtClean="0">
                <a:latin typeface="Candara" pitchFamily="34" charset="0"/>
              </a:rPr>
              <a:t>Caroline Lake (TNC)</a:t>
            </a:r>
            <a:endParaRPr lang="en-US" b="1" dirty="0">
              <a:latin typeface="Candar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77841" y="3722300"/>
            <a:ext cx="1945588" cy="919401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Candara" pitchFamily="34" charset="0"/>
              </a:rPr>
              <a:t>Chequamegon-Nicolet National Forest (multiple)</a:t>
            </a:r>
            <a:endParaRPr lang="en-US" b="1" dirty="0">
              <a:latin typeface="Candar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5031" y="2173586"/>
            <a:ext cx="2047867" cy="612934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Candara" pitchFamily="34" charset="0"/>
              </a:rPr>
              <a:t>Lincoln Community Forest</a:t>
            </a:r>
            <a:endParaRPr lang="en-US" b="1" dirty="0">
              <a:latin typeface="Candar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11505" y="4181146"/>
            <a:ext cx="2287351" cy="612934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Candara" pitchFamily="34" charset="0"/>
              </a:rPr>
              <a:t>Menominee Tribal Enterprises</a:t>
            </a:r>
            <a:endParaRPr lang="en-US" b="1" dirty="0">
              <a:latin typeface="Candar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22545" y="6288748"/>
            <a:ext cx="6522392" cy="408623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>
                <a:latin typeface="Candara" pitchFamily="34" charset="0"/>
              </a:rPr>
              <a:t>Summaries online at: </a:t>
            </a:r>
            <a:r>
              <a:rPr lang="en-US" sz="2400" b="1" dirty="0" smtClean="0">
                <a:latin typeface="Candara" pitchFamily="34" charset="0"/>
                <a:hlinkClick r:id="rId5"/>
              </a:rPr>
              <a:t>www.forestadaptation.org</a:t>
            </a:r>
            <a:r>
              <a:rPr lang="en-US" sz="2400" b="1" dirty="0" smtClean="0">
                <a:latin typeface="Candara" pitchFamily="34" charset="0"/>
              </a:rPr>
              <a:t> 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3889830" y="1465943"/>
            <a:ext cx="333827" cy="304800"/>
          </a:xfrm>
          <a:prstGeom prst="straightConnector1">
            <a:avLst/>
          </a:prstGeom>
          <a:ln w="2540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4103236" y="2297792"/>
            <a:ext cx="468764" cy="153233"/>
          </a:xfrm>
          <a:prstGeom prst="straightConnector1">
            <a:avLst/>
          </a:prstGeom>
          <a:ln w="2540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282910" y="742508"/>
            <a:ext cx="370368" cy="286584"/>
          </a:xfrm>
          <a:prstGeom prst="straightConnector1">
            <a:avLst/>
          </a:prstGeom>
          <a:ln w="2540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3601548" y="2374408"/>
            <a:ext cx="961854" cy="1347892"/>
          </a:xfrm>
          <a:prstGeom prst="straightConnector1">
            <a:avLst/>
          </a:prstGeom>
          <a:ln w="2540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4572001" y="3292424"/>
            <a:ext cx="290285" cy="429876"/>
          </a:xfrm>
          <a:prstGeom prst="straightConnector1">
            <a:avLst/>
          </a:prstGeom>
          <a:ln w="2540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3313266" y="2374408"/>
            <a:ext cx="422808" cy="206056"/>
          </a:xfrm>
          <a:prstGeom prst="straightConnector1">
            <a:avLst/>
          </a:prstGeom>
          <a:ln w="2540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7220859" y="4852136"/>
            <a:ext cx="145141" cy="489824"/>
          </a:xfrm>
          <a:prstGeom prst="straightConnector1">
            <a:avLst/>
          </a:prstGeom>
          <a:ln w="2540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5921829" y="3292424"/>
            <a:ext cx="789677" cy="429876"/>
          </a:xfrm>
          <a:prstGeom prst="straightConnector1">
            <a:avLst/>
          </a:prstGeom>
          <a:ln w="2540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3095298" y="2240224"/>
            <a:ext cx="370368" cy="286584"/>
          </a:xfrm>
          <a:prstGeom prst="straightConnector1">
            <a:avLst/>
          </a:prstGeom>
          <a:ln w="2540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900085" y="239151"/>
            <a:ext cx="1018879" cy="779334"/>
          </a:xfrm>
          <a:prstGeom prst="straightConnector1">
            <a:avLst/>
          </a:prstGeom>
          <a:ln w="2540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653278" y="64188"/>
            <a:ext cx="7482123" cy="990600"/>
          </a:xfrm>
          <a:solidFill>
            <a:srgbClr val="FFFFFF">
              <a:alpha val="31000"/>
            </a:srgbClr>
          </a:solidFill>
        </p:spPr>
        <p:txBody>
          <a:bodyPr lIns="0" tIns="0" rIns="91440" bIns="0">
            <a:noAutofit/>
          </a:bodyPr>
          <a:lstStyle/>
          <a:p>
            <a:pPr algn="r"/>
            <a:r>
              <a:rPr lang="en-US" dirty="0" smtClean="0"/>
              <a:t>Adaptation Demonstration Projects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569529" y="1520540"/>
            <a:ext cx="2121408" cy="612934"/>
          </a:xfrm>
          <a:prstGeom prst="roundRect">
            <a:avLst/>
          </a:prstGeom>
          <a:solidFill>
            <a:srgbClr val="FFFFFF">
              <a:alpha val="40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Candara" pitchFamily="34" charset="0"/>
              </a:rPr>
              <a:t>Ottawa National Forest (start-up)</a:t>
            </a:r>
            <a:endParaRPr lang="en-US" b="1" dirty="0">
              <a:latin typeface="Candara" pitchFamily="34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6820090" y="1338279"/>
            <a:ext cx="468764" cy="153233"/>
          </a:xfrm>
          <a:prstGeom prst="straightConnector1">
            <a:avLst/>
          </a:prstGeom>
          <a:ln w="25400"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862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Adaptation Process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52482" y="6438812"/>
            <a:ext cx="6113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ndara"/>
                <a:cs typeface="Candara"/>
              </a:rPr>
              <a:t>Swanston </a:t>
            </a:r>
            <a:r>
              <a:rPr lang="en-US" dirty="0">
                <a:latin typeface="Candara"/>
                <a:cs typeface="Candara"/>
              </a:rPr>
              <a:t>and </a:t>
            </a:r>
            <a:r>
              <a:rPr lang="en-US" dirty="0" smtClean="0">
                <a:latin typeface="Candara"/>
                <a:cs typeface="Candara"/>
              </a:rPr>
              <a:t>Janowiak 2012; </a:t>
            </a:r>
            <a:r>
              <a:rPr lang="en-US" dirty="0" smtClean="0">
                <a:latin typeface="Candara" pitchFamily="34" charset="0"/>
                <a:hlinkClick r:id="rId3"/>
              </a:rPr>
              <a:t>www.nrs.fs.fed.us/pubs/40543</a:t>
            </a:r>
            <a:r>
              <a:rPr lang="en-US" dirty="0" smtClean="0">
                <a:latin typeface="Candara"/>
                <a:cs typeface="Candara"/>
              </a:rPr>
              <a:t> </a:t>
            </a:r>
            <a:endParaRPr lang="en-US" dirty="0">
              <a:latin typeface="Candara"/>
              <a:cs typeface="Candara"/>
            </a:endParaRPr>
          </a:p>
        </p:txBody>
      </p:sp>
      <p:sp>
        <p:nvSpPr>
          <p:cNvPr id="6" name="Circular Arrow 5"/>
          <p:cNvSpPr/>
          <p:nvPr/>
        </p:nvSpPr>
        <p:spPr>
          <a:xfrm>
            <a:off x="1898839" y="1647007"/>
            <a:ext cx="5351049" cy="4827537"/>
          </a:xfrm>
          <a:prstGeom prst="circularArrow">
            <a:avLst>
              <a:gd name="adj1" fmla="val 5544"/>
              <a:gd name="adj2" fmla="val 330680"/>
              <a:gd name="adj3" fmla="val 13864123"/>
              <a:gd name="adj4" fmla="val 17332518"/>
              <a:gd name="adj5" fmla="val 5757"/>
            </a:avLst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" name="Group 6"/>
          <p:cNvGrpSpPr/>
          <p:nvPr/>
        </p:nvGrpSpPr>
        <p:grpSpPr>
          <a:xfrm>
            <a:off x="3369493" y="1540212"/>
            <a:ext cx="2409740" cy="1352055"/>
            <a:chOff x="2971797" y="118831"/>
            <a:chExt cx="2994511" cy="1862359"/>
          </a:xfrm>
          <a:solidFill>
            <a:schemeClr val="accent1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8" name="Rounded Rectangle 7"/>
            <p:cNvSpPr/>
            <p:nvPr/>
          </p:nvSpPr>
          <p:spPr>
            <a:xfrm>
              <a:off x="2971797" y="118831"/>
              <a:ext cx="2994511" cy="1862359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5"/>
            <p:cNvSpPr/>
            <p:nvPr/>
          </p:nvSpPr>
          <p:spPr>
            <a:xfrm>
              <a:off x="3062710" y="209744"/>
              <a:ext cx="2812685" cy="168053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 smtClean="0">
                  <a:solidFill>
                    <a:schemeClr val="tx1"/>
                  </a:solidFill>
                  <a:latin typeface="Candara" pitchFamily="34" charset="0"/>
                </a:rPr>
                <a:t>1. DEFINE area of interest, management objectives, and time frames. </a:t>
              </a:r>
              <a:endParaRPr lang="en-US" sz="1600" b="1" kern="1200" dirty="0">
                <a:solidFill>
                  <a:schemeClr val="tx1"/>
                </a:solidFill>
                <a:latin typeface="Candara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865330" y="3033856"/>
            <a:ext cx="2409740" cy="1352055"/>
            <a:chOff x="6073299" y="2176219"/>
            <a:chExt cx="2994511" cy="1862359"/>
          </a:xfrm>
          <a:solidFill>
            <a:schemeClr val="accent1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11" name="Rounded Rectangle 10"/>
            <p:cNvSpPr/>
            <p:nvPr/>
          </p:nvSpPr>
          <p:spPr>
            <a:xfrm>
              <a:off x="6073299" y="2176219"/>
              <a:ext cx="2994511" cy="1862359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7"/>
            <p:cNvSpPr/>
            <p:nvPr/>
          </p:nvSpPr>
          <p:spPr>
            <a:xfrm>
              <a:off x="6164212" y="2267132"/>
              <a:ext cx="2812685" cy="168053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 smtClean="0">
                  <a:solidFill>
                    <a:schemeClr val="tx1"/>
                  </a:solidFill>
                  <a:latin typeface="Candara" pitchFamily="34" charset="0"/>
                </a:rPr>
                <a:t>2. ASSESS climate change impacts and vulnerabilities for the area of interest.</a:t>
              </a:r>
              <a:endParaRPr lang="en-US" sz="1600" b="1" kern="1200" dirty="0">
                <a:solidFill>
                  <a:schemeClr val="tx1"/>
                </a:solidFill>
                <a:latin typeface="Candara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270395" y="4849887"/>
            <a:ext cx="2409740" cy="1352055"/>
            <a:chOff x="5333991" y="4677673"/>
            <a:chExt cx="2994511" cy="1862359"/>
          </a:xfrm>
          <a:solidFill>
            <a:schemeClr val="accent1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14" name="Rounded Rectangle 13"/>
            <p:cNvSpPr/>
            <p:nvPr/>
          </p:nvSpPr>
          <p:spPr>
            <a:xfrm>
              <a:off x="5333991" y="4677673"/>
              <a:ext cx="2994511" cy="1862359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ounded Rectangle 9"/>
            <p:cNvSpPr/>
            <p:nvPr/>
          </p:nvSpPr>
          <p:spPr>
            <a:xfrm>
              <a:off x="5424904" y="4768586"/>
              <a:ext cx="2812685" cy="168053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 smtClean="0">
                  <a:solidFill>
                    <a:schemeClr val="tx1"/>
                  </a:solidFill>
                  <a:latin typeface="Candara" pitchFamily="34" charset="0"/>
                </a:rPr>
                <a:t>3. EVALUATE management objectives given projected impacts and vulnerabilities.</a:t>
              </a:r>
              <a:endParaRPr lang="en-US" sz="1600" b="1" kern="1200" dirty="0">
                <a:solidFill>
                  <a:schemeClr val="tx1"/>
                </a:solidFill>
                <a:latin typeface="Candara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634277" y="4807101"/>
            <a:ext cx="2409740" cy="1437629"/>
            <a:chOff x="815496" y="4618738"/>
            <a:chExt cx="2994511" cy="1980231"/>
          </a:xfrm>
          <a:solidFill>
            <a:schemeClr val="accent1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17" name="Rounded Rectangle 16"/>
            <p:cNvSpPr/>
            <p:nvPr/>
          </p:nvSpPr>
          <p:spPr>
            <a:xfrm>
              <a:off x="815496" y="4618738"/>
              <a:ext cx="2994511" cy="1980231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ounded Rectangle 11"/>
            <p:cNvSpPr/>
            <p:nvPr/>
          </p:nvSpPr>
          <p:spPr>
            <a:xfrm>
              <a:off x="912163" y="4715405"/>
              <a:ext cx="2801177" cy="178689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 smtClean="0">
                  <a:solidFill>
                    <a:schemeClr val="tx1"/>
                  </a:solidFill>
                  <a:latin typeface="Candara" pitchFamily="34" charset="0"/>
                </a:rPr>
                <a:t>4. IDENTIFY and implement adaptation approaches and tactics . </a:t>
              </a:r>
              <a:endParaRPr lang="en-US" sz="1600" b="1" kern="1200" dirty="0">
                <a:solidFill>
                  <a:schemeClr val="tx1"/>
                </a:solidFill>
                <a:latin typeface="Candara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00667" y="2978549"/>
            <a:ext cx="2409740" cy="1352055"/>
            <a:chOff x="152395" y="2100038"/>
            <a:chExt cx="2994511" cy="1862359"/>
          </a:xfrm>
          <a:solidFill>
            <a:schemeClr val="accent1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20" name="Rounded Rectangle 19"/>
            <p:cNvSpPr/>
            <p:nvPr/>
          </p:nvSpPr>
          <p:spPr>
            <a:xfrm>
              <a:off x="152395" y="2100038"/>
              <a:ext cx="2994511" cy="1862359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ounded Rectangle 13"/>
            <p:cNvSpPr/>
            <p:nvPr/>
          </p:nvSpPr>
          <p:spPr>
            <a:xfrm>
              <a:off x="243308" y="2190951"/>
              <a:ext cx="2812685" cy="168053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 smtClean="0">
                  <a:solidFill>
                    <a:schemeClr val="tx1"/>
                  </a:solidFill>
                  <a:latin typeface="Candara" pitchFamily="34" charset="0"/>
                </a:rPr>
                <a:t>5. MONITOR and evaluate effectiveness of implemented actions.</a:t>
              </a:r>
              <a:endParaRPr lang="en-US" sz="1600" b="1" kern="1200" dirty="0">
                <a:solidFill>
                  <a:schemeClr val="tx1"/>
                </a:solidFill>
                <a:latin typeface="Candar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400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Observations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 has warmed 1-2°F </a:t>
            </a:r>
            <a:r>
              <a:rPr lang="en-US" dirty="0" smtClean="0"/>
              <a:t>since the 60s-70s </a:t>
            </a:r>
            <a:r>
              <a:rPr lang="en-US" sz="2000" i="1" dirty="0" smtClean="0"/>
              <a:t>(Karl et al. 2009)</a:t>
            </a:r>
            <a:endParaRPr lang="en-US" sz="1600" i="1" dirty="0" smtClean="0"/>
          </a:p>
          <a:p>
            <a:r>
              <a:rPr lang="en-US" dirty="0"/>
              <a:t>Lower 48  increased by 1.3 °F </a:t>
            </a:r>
            <a:r>
              <a:rPr lang="en-US" dirty="0" smtClean="0"/>
              <a:t>per </a:t>
            </a:r>
            <a:r>
              <a:rPr lang="en-US" dirty="0"/>
              <a:t>century during </a:t>
            </a:r>
            <a:r>
              <a:rPr lang="en-US" dirty="0" smtClean="0"/>
              <a:t>1901-2009 </a:t>
            </a:r>
            <a:r>
              <a:rPr lang="en-US" sz="2000" i="1" dirty="0"/>
              <a:t>(EPA 2012 </a:t>
            </a:r>
            <a:r>
              <a:rPr lang="en-US" sz="2000" i="1" dirty="0" smtClean="0"/>
              <a:t>)</a:t>
            </a:r>
          </a:p>
          <a:p>
            <a:r>
              <a:rPr lang="en-US" dirty="0" smtClean="0"/>
              <a:t>Warming since ’70:</a:t>
            </a:r>
          </a:p>
          <a:p>
            <a:pPr lvl="1"/>
            <a:r>
              <a:rPr lang="en-US" dirty="0" smtClean="0"/>
              <a:t>MI: 2</a:t>
            </a:r>
            <a:r>
              <a:rPr lang="en-US" baseline="30000" dirty="0" smtClean="0"/>
              <a:t>nd</a:t>
            </a:r>
            <a:r>
              <a:rPr lang="en-US" dirty="0" smtClean="0"/>
              <a:t> fastest</a:t>
            </a:r>
          </a:p>
          <a:p>
            <a:pPr lvl="1"/>
            <a:r>
              <a:rPr lang="en-US" dirty="0" smtClean="0"/>
              <a:t>WI: 4</a:t>
            </a:r>
            <a:r>
              <a:rPr lang="en-US" baseline="30000" dirty="0" smtClean="0"/>
              <a:t>th</a:t>
            </a:r>
            <a:r>
              <a:rPr lang="en-US" dirty="0" smtClean="0"/>
              <a:t> fastest</a:t>
            </a:r>
          </a:p>
          <a:p>
            <a:endParaRPr lang="en-US" dirty="0"/>
          </a:p>
        </p:txBody>
      </p:sp>
      <p:pic>
        <p:nvPicPr>
          <p:cNvPr id="5" name="Picture 4" descr="The Heat is On: U.S. Temperature Trends | Climate Central - Google Chrome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8085" y="2590800"/>
            <a:ext cx="4917315" cy="3733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1646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Adaptation Process: Deciphered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52482" y="6438812"/>
            <a:ext cx="6113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ndara"/>
                <a:cs typeface="Candara"/>
              </a:rPr>
              <a:t>Swanston </a:t>
            </a:r>
            <a:r>
              <a:rPr lang="en-US" dirty="0">
                <a:latin typeface="Candara"/>
                <a:cs typeface="Candara"/>
              </a:rPr>
              <a:t>and </a:t>
            </a:r>
            <a:r>
              <a:rPr lang="en-US" dirty="0" smtClean="0">
                <a:latin typeface="Candara"/>
                <a:cs typeface="Candara"/>
              </a:rPr>
              <a:t>Janowiak 2012; </a:t>
            </a:r>
            <a:r>
              <a:rPr lang="en-US" dirty="0" smtClean="0">
                <a:latin typeface="Candara" pitchFamily="34" charset="0"/>
                <a:hlinkClick r:id="rId3"/>
              </a:rPr>
              <a:t>www.nrs.fs.fed.us/pubs/40543</a:t>
            </a:r>
            <a:r>
              <a:rPr lang="en-US" dirty="0" smtClean="0">
                <a:latin typeface="Candara"/>
                <a:cs typeface="Candara"/>
              </a:rPr>
              <a:t> </a:t>
            </a:r>
            <a:endParaRPr lang="en-US" dirty="0">
              <a:latin typeface="Candara"/>
              <a:cs typeface="Candara"/>
            </a:endParaRPr>
          </a:p>
        </p:txBody>
      </p:sp>
      <p:sp>
        <p:nvSpPr>
          <p:cNvPr id="6" name="Circular Arrow 5"/>
          <p:cNvSpPr/>
          <p:nvPr/>
        </p:nvSpPr>
        <p:spPr>
          <a:xfrm>
            <a:off x="1898839" y="1647007"/>
            <a:ext cx="5351049" cy="4827537"/>
          </a:xfrm>
          <a:prstGeom prst="circularArrow">
            <a:avLst>
              <a:gd name="adj1" fmla="val 5544"/>
              <a:gd name="adj2" fmla="val 330680"/>
              <a:gd name="adj3" fmla="val 13864123"/>
              <a:gd name="adj4" fmla="val 17332518"/>
              <a:gd name="adj5" fmla="val 5757"/>
            </a:avLst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" name="Group 6"/>
          <p:cNvGrpSpPr/>
          <p:nvPr/>
        </p:nvGrpSpPr>
        <p:grpSpPr>
          <a:xfrm>
            <a:off x="3369493" y="1540212"/>
            <a:ext cx="2409740" cy="1352055"/>
            <a:chOff x="2971797" y="118831"/>
            <a:chExt cx="2994511" cy="1862359"/>
          </a:xfrm>
          <a:solidFill>
            <a:schemeClr val="accent1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8" name="Rounded Rectangle 7"/>
            <p:cNvSpPr/>
            <p:nvPr/>
          </p:nvSpPr>
          <p:spPr>
            <a:xfrm>
              <a:off x="2971797" y="118831"/>
              <a:ext cx="2994511" cy="1862359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5"/>
            <p:cNvSpPr/>
            <p:nvPr/>
          </p:nvSpPr>
          <p:spPr>
            <a:xfrm>
              <a:off x="3062710" y="209744"/>
              <a:ext cx="2812685" cy="168053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 smtClean="0">
                  <a:solidFill>
                    <a:schemeClr val="tx1"/>
                  </a:solidFill>
                  <a:latin typeface="Candara" pitchFamily="34" charset="0"/>
                </a:rPr>
                <a:t>1. Where are you and what do you care about?</a:t>
              </a:r>
              <a:endParaRPr lang="en-US" sz="2000" b="1" kern="1200" dirty="0">
                <a:solidFill>
                  <a:schemeClr val="tx1"/>
                </a:solidFill>
                <a:latin typeface="Candara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865330" y="3033856"/>
            <a:ext cx="2409740" cy="1352055"/>
            <a:chOff x="6073299" y="2176219"/>
            <a:chExt cx="2994511" cy="1862359"/>
          </a:xfrm>
          <a:solidFill>
            <a:schemeClr val="accent1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11" name="Rounded Rectangle 10"/>
            <p:cNvSpPr/>
            <p:nvPr/>
          </p:nvSpPr>
          <p:spPr>
            <a:xfrm>
              <a:off x="6073299" y="2176219"/>
              <a:ext cx="2994511" cy="1862359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7"/>
            <p:cNvSpPr/>
            <p:nvPr/>
          </p:nvSpPr>
          <p:spPr>
            <a:xfrm>
              <a:off x="6164212" y="2267132"/>
              <a:ext cx="2812685" cy="168053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 smtClean="0">
                  <a:solidFill>
                    <a:schemeClr val="tx1"/>
                  </a:solidFill>
                  <a:latin typeface="Candara" pitchFamily="34" charset="0"/>
                </a:rPr>
                <a:t>2. How is that particular place vulnerable to climate change?</a:t>
              </a:r>
              <a:endParaRPr lang="en-US" sz="2000" b="1" kern="1200" dirty="0">
                <a:solidFill>
                  <a:schemeClr val="tx1"/>
                </a:solidFill>
                <a:latin typeface="Candara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270395" y="4849887"/>
            <a:ext cx="2409740" cy="1352055"/>
            <a:chOff x="5333991" y="4677673"/>
            <a:chExt cx="2994511" cy="1862359"/>
          </a:xfrm>
          <a:solidFill>
            <a:schemeClr val="accent1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14" name="Rounded Rectangle 13"/>
            <p:cNvSpPr/>
            <p:nvPr/>
          </p:nvSpPr>
          <p:spPr>
            <a:xfrm>
              <a:off x="5333991" y="4677673"/>
              <a:ext cx="2994511" cy="1862359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ounded Rectangle 9"/>
            <p:cNvSpPr/>
            <p:nvPr/>
          </p:nvSpPr>
          <p:spPr>
            <a:xfrm>
              <a:off x="5424904" y="4768586"/>
              <a:ext cx="2812685" cy="168053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 smtClean="0">
                  <a:solidFill>
                    <a:schemeClr val="tx1"/>
                  </a:solidFill>
                  <a:latin typeface="Candara" pitchFamily="34" charset="0"/>
                </a:rPr>
                <a:t>3. What challenges or opportunities does climate change present?</a:t>
              </a:r>
              <a:endParaRPr lang="en-US" sz="2000" b="1" kern="1200" dirty="0">
                <a:solidFill>
                  <a:schemeClr val="tx1"/>
                </a:solidFill>
                <a:latin typeface="Candara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634277" y="4807101"/>
            <a:ext cx="2409740" cy="1437629"/>
            <a:chOff x="815496" y="4618738"/>
            <a:chExt cx="2994511" cy="1980231"/>
          </a:xfrm>
          <a:solidFill>
            <a:schemeClr val="accent1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17" name="Rounded Rectangle 16"/>
            <p:cNvSpPr/>
            <p:nvPr/>
          </p:nvSpPr>
          <p:spPr>
            <a:xfrm>
              <a:off x="815496" y="4618738"/>
              <a:ext cx="2994511" cy="1980231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ounded Rectangle 11"/>
            <p:cNvSpPr/>
            <p:nvPr/>
          </p:nvSpPr>
          <p:spPr>
            <a:xfrm>
              <a:off x="912163" y="4715405"/>
              <a:ext cx="2801177" cy="178689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 smtClean="0">
                  <a:solidFill>
                    <a:schemeClr val="tx1"/>
                  </a:solidFill>
                  <a:latin typeface="Candara" pitchFamily="34" charset="0"/>
                </a:rPr>
                <a:t>4. What actions will lessen the negative effects of climate change?</a:t>
              </a:r>
              <a:endParaRPr lang="en-US" sz="2000" b="1" kern="1200" dirty="0">
                <a:solidFill>
                  <a:schemeClr val="tx1"/>
                </a:solidFill>
                <a:latin typeface="Candara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00667" y="2978549"/>
            <a:ext cx="2409740" cy="1352055"/>
            <a:chOff x="152395" y="2100038"/>
            <a:chExt cx="2994511" cy="1862359"/>
          </a:xfrm>
          <a:solidFill>
            <a:schemeClr val="accent1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20" name="Rounded Rectangle 19"/>
            <p:cNvSpPr/>
            <p:nvPr/>
          </p:nvSpPr>
          <p:spPr>
            <a:xfrm>
              <a:off x="152395" y="2100038"/>
              <a:ext cx="2994511" cy="1862359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ounded Rectangle 13"/>
            <p:cNvSpPr/>
            <p:nvPr/>
          </p:nvSpPr>
          <p:spPr>
            <a:xfrm>
              <a:off x="243308" y="2190951"/>
              <a:ext cx="2812685" cy="168053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 smtClean="0">
                  <a:solidFill>
                    <a:schemeClr val="tx1"/>
                  </a:solidFill>
                  <a:latin typeface="Candara" pitchFamily="34" charset="0"/>
                </a:rPr>
                <a:t>5. What data will </a:t>
              </a:r>
              <a:r>
                <a:rPr lang="en-US" sz="2000" b="1" dirty="0" smtClean="0">
                  <a:solidFill>
                    <a:schemeClr val="tx1"/>
                  </a:solidFill>
                  <a:latin typeface="Candara" pitchFamily="34" charset="0"/>
                </a:rPr>
                <a:t>show </a:t>
              </a:r>
              <a:r>
                <a:rPr lang="en-US" sz="2000" b="1" kern="1200" dirty="0" smtClean="0">
                  <a:solidFill>
                    <a:schemeClr val="tx1"/>
                  </a:solidFill>
                  <a:latin typeface="Candara" pitchFamily="34" charset="0"/>
                </a:rPr>
                <a:t>whether those actions were effective?</a:t>
              </a:r>
              <a:endParaRPr lang="en-US" sz="2000" b="1" kern="1200" dirty="0">
                <a:solidFill>
                  <a:schemeClr val="tx1"/>
                </a:solidFill>
                <a:latin typeface="Candar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599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0"/>
            <a:ext cx="9144000" cy="6896100"/>
          </a:xfrm>
          <a:prstGeom prst="rect">
            <a:avLst/>
          </a:prstGeom>
          <a:solidFill>
            <a:schemeClr val="bg1">
              <a:alpha val="32941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defTabSz="1019175">
              <a:defRPr/>
            </a:pPr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rme 1"/>
          <p:cNvSpPr>
            <a:spLocks noGrp="1"/>
          </p:cNvSpPr>
          <p:nvPr>
            <p:ph type="ctrTitle"/>
          </p:nvPr>
        </p:nvSpPr>
        <p:spPr>
          <a:xfrm>
            <a:off x="218364" y="3475345"/>
            <a:ext cx="7165075" cy="2333767"/>
          </a:xfrm>
          <a:prstGeom prst="roundRect">
            <a:avLst>
              <a:gd name="adj" fmla="val 25878"/>
            </a:avLst>
          </a:prstGeom>
          <a:solidFill>
            <a:srgbClr val="000000">
              <a:alpha val="25098"/>
            </a:srgbClr>
          </a:solidFill>
          <a:effectLst>
            <a:softEdge rad="127000"/>
          </a:effectLst>
        </p:spPr>
        <p:txBody>
          <a:bodyPr lIns="182880" tIns="91440" rIns="182880" bIns="91440" anchor="ctr">
            <a:noAutofit/>
          </a:bodyPr>
          <a:lstStyle/>
          <a:p>
            <a:pPr marL="0" indent="0" defTabSz="914400" eaLnBrk="1" hangingPunct="1">
              <a:spcBef>
                <a:spcPts val="1800"/>
              </a:spcBef>
              <a:defRPr/>
            </a:pPr>
            <a:r>
              <a:rPr lang="en-US" sz="3600" cap="none" dirty="0" smtClean="0">
                <a:solidFill>
                  <a:schemeClr val="bg1"/>
                </a:solidFill>
              </a:rPr>
              <a:t>UP NEXT:</a:t>
            </a:r>
            <a:r>
              <a:rPr lang="en-US" cap="none" dirty="0" smtClean="0">
                <a:solidFill>
                  <a:schemeClr val="bg1"/>
                </a:solidFill>
              </a:rPr>
              <a:t/>
            </a:r>
            <a:br>
              <a:rPr lang="en-US" cap="none" dirty="0" smtClean="0">
                <a:solidFill>
                  <a:schemeClr val="bg1"/>
                </a:solidFill>
              </a:rPr>
            </a:br>
            <a:r>
              <a:rPr lang="en-US" cap="none" dirty="0" smtClean="0">
                <a:solidFill>
                  <a:schemeClr val="bg1"/>
                </a:solidFill>
              </a:rPr>
              <a:t>What’s this really look like in the woods??</a:t>
            </a:r>
          </a:p>
        </p:txBody>
      </p:sp>
    </p:spTree>
    <p:extLst>
      <p:ext uri="{BB962C8B-B14F-4D97-AF65-F5344CB8AC3E}">
        <p14:creationId xmlns:p14="http://schemas.microsoft.com/office/powerpoint/2010/main" val="168773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1616"/>
            <a:ext cx="8229600" cy="9906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Thank you!</a:t>
            </a:r>
            <a:endParaRPr lang="en-US" sz="5400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2605204"/>
            <a:ext cx="88773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b="1" dirty="0" smtClean="0">
                <a:latin typeface="Candara" pitchFamily="34" charset="0"/>
                <a:cs typeface="Calibri" pitchFamily="34" charset="0"/>
              </a:rPr>
              <a:t>My favorite climate change resources to recommend</a:t>
            </a:r>
          </a:p>
          <a:p>
            <a:pPr>
              <a:spcBef>
                <a:spcPts val="900"/>
              </a:spcBef>
            </a:pPr>
            <a:r>
              <a:rPr lang="en-US" sz="2000" b="1" dirty="0" smtClean="0">
                <a:latin typeface="Candara" pitchFamily="34" charset="0"/>
                <a:hlinkClick r:id="rId2"/>
              </a:rPr>
              <a:t>www.forestadaptation.org</a:t>
            </a:r>
            <a:r>
              <a:rPr lang="en-US" sz="2000" b="1" dirty="0" smtClean="0">
                <a:latin typeface="Candara" pitchFamily="34" charset="0"/>
              </a:rPr>
              <a:t>: </a:t>
            </a:r>
            <a:r>
              <a:rPr lang="en-US" sz="2000" dirty="0" smtClean="0">
                <a:latin typeface="Candara" pitchFamily="34" charset="0"/>
              </a:rPr>
              <a:t>Our project website with many relevant documents and resources (and shameless self-promotion)</a:t>
            </a:r>
          </a:p>
          <a:p>
            <a:pPr>
              <a:spcBef>
                <a:spcPts val="900"/>
              </a:spcBef>
            </a:pPr>
            <a:r>
              <a:rPr lang="en-US" sz="2000" b="1" dirty="0" smtClean="0">
                <a:latin typeface="Candara" pitchFamily="34" charset="0"/>
                <a:hlinkClick r:id="rId3"/>
              </a:rPr>
              <a:t>www.wicci.wisc.edu</a:t>
            </a:r>
            <a:r>
              <a:rPr lang="en-US" sz="2000" b="1" dirty="0" smtClean="0">
                <a:latin typeface="Candara" pitchFamily="34" charset="0"/>
              </a:rPr>
              <a:t>: </a:t>
            </a:r>
            <a:r>
              <a:rPr lang="en-US" sz="2000" dirty="0" smtClean="0">
                <a:latin typeface="Candara" pitchFamily="34" charset="0"/>
              </a:rPr>
              <a:t>Wisconsin Initiative on Climate Change Impacts = lots of great information!</a:t>
            </a:r>
          </a:p>
          <a:p>
            <a:pPr>
              <a:spcBef>
                <a:spcPts val="900"/>
              </a:spcBef>
            </a:pPr>
            <a:r>
              <a:rPr lang="en-US" sz="2000" b="1" dirty="0" smtClean="0">
                <a:latin typeface="Candara" pitchFamily="34" charset="0"/>
                <a:hlinkClick r:id="rId4"/>
              </a:rPr>
              <a:t>www.climatewisconsin.org</a:t>
            </a:r>
            <a:r>
              <a:rPr lang="en-US" sz="2000" b="1" dirty="0" smtClean="0">
                <a:latin typeface="Candara" pitchFamily="34" charset="0"/>
              </a:rPr>
              <a:t>: </a:t>
            </a:r>
            <a:r>
              <a:rPr lang="en-US" sz="2000" dirty="0" smtClean="0">
                <a:latin typeface="Candara" pitchFamily="34" charset="0"/>
              </a:rPr>
              <a:t>Great videos about how climate change is affecting people in Wisconsin</a:t>
            </a:r>
          </a:p>
          <a:p>
            <a:pPr>
              <a:spcBef>
                <a:spcPts val="900"/>
              </a:spcBef>
            </a:pPr>
            <a:r>
              <a:rPr lang="en-US" sz="2000" b="1" dirty="0" smtClean="0">
                <a:latin typeface="Candara" pitchFamily="34" charset="0"/>
                <a:hlinkClick r:id="rId5"/>
              </a:rPr>
              <a:t>www.fs.fed.us/ccrc</a:t>
            </a:r>
            <a:r>
              <a:rPr lang="en-US" sz="2000" b="1" dirty="0" smtClean="0">
                <a:latin typeface="Candara" pitchFamily="34" charset="0"/>
              </a:rPr>
              <a:t>: </a:t>
            </a:r>
            <a:r>
              <a:rPr lang="en-US" sz="2000" dirty="0" smtClean="0">
                <a:latin typeface="Candara" pitchFamily="34" charset="0"/>
              </a:rPr>
              <a:t>The Climate Change Resource Center is a website for natural resource professionals containing topic pages, videos, and other information.</a:t>
            </a:r>
          </a:p>
        </p:txBody>
      </p:sp>
      <p:sp>
        <p:nvSpPr>
          <p:cNvPr id="12" name="Forme 2"/>
          <p:cNvSpPr txBox="1">
            <a:spLocks/>
          </p:cNvSpPr>
          <p:nvPr/>
        </p:nvSpPr>
        <p:spPr>
          <a:xfrm>
            <a:off x="4591050" y="730865"/>
            <a:ext cx="4114800" cy="15038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SzPct val="70000"/>
              <a:tabLst/>
              <a:defRPr/>
            </a:pPr>
            <a:r>
              <a:rPr kumimoji="0" lang="fr-C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ndara" pitchFamily="34" charset="0"/>
                <a:cs typeface="Calibri" pitchFamily="34" charset="0"/>
              </a:rPr>
              <a:t>Maria Janowiak </a:t>
            </a: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SzPct val="70000"/>
              <a:tabLst/>
              <a:defRPr/>
            </a:pPr>
            <a:r>
              <a:rPr kumimoji="0" lang="fr-C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ndara" pitchFamily="34" charset="0"/>
                <a:cs typeface="Calibri" pitchFamily="34" charset="0"/>
                <a:hlinkClick r:id="rId6"/>
              </a:rPr>
              <a:t>mjanowiak02@fs.fed.us</a:t>
            </a:r>
            <a:r>
              <a:rPr kumimoji="0" lang="fr-C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ndara" pitchFamily="34" charset="0"/>
                <a:cs typeface="Calibri" pitchFamily="34" charset="0"/>
              </a:rPr>
              <a:t> </a:t>
            </a:r>
            <a:endParaRPr lang="fr-CA" sz="2800" b="1" dirty="0" smtClean="0">
              <a:solidFill>
                <a:schemeClr val="accent1">
                  <a:lumMod val="50000"/>
                </a:schemeClr>
              </a:solidFill>
              <a:latin typeface="Candara" pitchFamily="34" charset="0"/>
              <a:cs typeface="Calibri" pitchFamily="34" charset="0"/>
            </a:endParaRPr>
          </a:p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>
                <a:schemeClr val="tx1">
                  <a:lumMod val="65000"/>
                  <a:lumOff val="35000"/>
                </a:schemeClr>
              </a:buClr>
              <a:buSzPct val="70000"/>
              <a:tabLst/>
              <a:defRPr/>
            </a:pPr>
            <a:r>
              <a:rPr lang="fr-CA" sz="2800" b="1" dirty="0" smtClean="0">
                <a:solidFill>
                  <a:schemeClr val="accent1">
                    <a:lumMod val="50000"/>
                  </a:schemeClr>
                </a:solidFill>
                <a:latin typeface="Candara" pitchFamily="34" charset="0"/>
                <a:cs typeface="Calibri" pitchFamily="34" charset="0"/>
              </a:rPr>
              <a:t>(906) 482-6303x29</a:t>
            </a:r>
            <a:endParaRPr kumimoji="0" lang="fr-CA" sz="28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ndara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20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Observations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5410200"/>
          </a:xfrm>
        </p:spPr>
        <p:txBody>
          <a:bodyPr>
            <a:normAutofit/>
          </a:bodyPr>
          <a:lstStyle/>
          <a:p>
            <a:r>
              <a:rPr lang="en-US" dirty="0" smtClean="0"/>
              <a:t>In Wisconsin during 1950-2006 </a:t>
            </a:r>
            <a:r>
              <a:rPr lang="en-US" sz="2000" i="1" dirty="0" smtClean="0"/>
              <a:t>(</a:t>
            </a:r>
            <a:r>
              <a:rPr lang="en-US" sz="2000" i="1" dirty="0" err="1" smtClean="0"/>
              <a:t>Kucharik</a:t>
            </a:r>
            <a:r>
              <a:rPr lang="en-US" sz="2000" i="1" dirty="0" smtClean="0"/>
              <a:t> et al. 2011, WICCI)</a:t>
            </a:r>
          </a:p>
          <a:p>
            <a:pPr lvl="1"/>
            <a:r>
              <a:rPr lang="en-US" sz="3000" dirty="0" smtClean="0"/>
              <a:t>Winters have warmed more than other seasons</a:t>
            </a:r>
          </a:p>
          <a:p>
            <a:pPr lvl="1"/>
            <a:r>
              <a:rPr lang="en-US" sz="3000" dirty="0" smtClean="0"/>
              <a:t>Minimum temps increased 1.1-4.0 </a:t>
            </a:r>
            <a:r>
              <a:rPr lang="en-US" sz="3000" dirty="0"/>
              <a:t>°</a:t>
            </a:r>
            <a:r>
              <a:rPr lang="en-US" sz="3000" dirty="0" smtClean="0"/>
              <a:t>F, which was more than maximum temps at 0.5-1.1 </a:t>
            </a:r>
            <a:r>
              <a:rPr lang="en-US" sz="3000" dirty="0"/>
              <a:t>°</a:t>
            </a:r>
            <a:r>
              <a:rPr lang="en-US" sz="3000" dirty="0" smtClean="0"/>
              <a:t>F increase</a:t>
            </a:r>
          </a:p>
          <a:p>
            <a:pPr lvl="1"/>
            <a:r>
              <a:rPr lang="en-US" sz="3000" dirty="0"/>
              <a:t>Days with a </a:t>
            </a:r>
            <a:r>
              <a:rPr lang="en-US" sz="3000" dirty="0" smtClean="0"/>
              <a:t>minimum below 0 </a:t>
            </a:r>
            <a:r>
              <a:rPr lang="en-US" sz="3000" dirty="0"/>
              <a:t>°F </a:t>
            </a:r>
            <a:r>
              <a:rPr lang="en-US" sz="3000" dirty="0" smtClean="0"/>
              <a:t>occur 5-20 fewer days per year</a:t>
            </a:r>
          </a:p>
          <a:p>
            <a:pPr lvl="1"/>
            <a:r>
              <a:rPr lang="en-US" sz="3000" dirty="0" smtClean="0"/>
              <a:t>Days with a maximum over 90</a:t>
            </a:r>
            <a:r>
              <a:rPr lang="en-US" sz="3000" dirty="0"/>
              <a:t> °F </a:t>
            </a:r>
            <a:r>
              <a:rPr lang="en-US" sz="3000" dirty="0" smtClean="0"/>
              <a:t>have not changed substantially</a:t>
            </a:r>
          </a:p>
          <a:p>
            <a:pPr lvl="1"/>
            <a:r>
              <a:rPr lang="en-US" sz="3000" dirty="0" smtClean="0"/>
              <a:t>Growing season lengthened by 5-20 days across the state, with greatest change in the northwest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57202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rme 1"/>
          <p:cNvSpPr>
            <a:spLocks/>
          </p:cNvSpPr>
          <p:nvPr/>
        </p:nvSpPr>
        <p:spPr bwMode="auto">
          <a:xfrm>
            <a:off x="152400" y="457200"/>
            <a:ext cx="8929718" cy="747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42900" indent="-342900" defTabSz="-13873163"/>
            <a:endParaRPr lang="fr-CA" sz="3400" b="1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Precipitation changes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1316037"/>
            <a:ext cx="8229600" cy="523418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Over the last 100 years, precipitation across Wisconsin has_________.</a:t>
            </a:r>
          </a:p>
          <a:p>
            <a:endParaRPr lang="en-US" sz="3600" dirty="0" smtClean="0"/>
          </a:p>
          <a:p>
            <a:r>
              <a:rPr lang="en-US" sz="3600" dirty="0" smtClean="0"/>
              <a:t>These trends are _________.</a:t>
            </a:r>
          </a:p>
          <a:p>
            <a:endParaRPr lang="en-US" sz="3600" dirty="0"/>
          </a:p>
          <a:p>
            <a:r>
              <a:rPr lang="en-US" sz="3600" dirty="0" smtClean="0"/>
              <a:t>Extreme precipitation events have become _________.</a:t>
            </a:r>
            <a:endParaRPr lang="en-US" sz="3600" dirty="0"/>
          </a:p>
          <a:p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7738280" y="0"/>
            <a:ext cx="1351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2</a:t>
            </a:r>
            <a:r>
              <a:rPr lang="en-US" b="1" dirty="0" smtClean="0">
                <a:solidFill>
                  <a:schemeClr val="bg1"/>
                </a:solidFill>
              </a:rPr>
              <a:t>/5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02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F:\WORK-Active\Projects\CCRF\EVAS - V2\WISCONSIN EVAS2\C.3\1901-2011 Change\Newest maps\1901_2011_ppt_packer_pval.tiff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74581" y="2388391"/>
            <a:ext cx="1447801" cy="393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WORK-Active\Projects\CCRF\EVAS - V2\WISCONSIN EVAS2\C.3\1901-2011 Change\Newest maps\1901_2011_ppt_packer_pval.tiff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67200" y="2074286"/>
            <a:ext cx="3870960" cy="450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Observed Mean Annual Precipitation </a:t>
            </a:r>
            <a:endParaRPr lang="en-US" dirty="0"/>
          </a:p>
        </p:txBody>
      </p:sp>
      <p:pic>
        <p:nvPicPr>
          <p:cNvPr id="4098" name="Picture 2" descr="Annual precip_trend1901_2000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68" r="3841" b="22400"/>
          <a:stretch>
            <a:fillRect/>
          </a:stretch>
        </p:blipFill>
        <p:spPr bwMode="auto">
          <a:xfrm>
            <a:off x="220980" y="1295400"/>
            <a:ext cx="425723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848600" y="1644451"/>
            <a:ext cx="1219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1901-2011 </a:t>
            </a:r>
            <a:r>
              <a:rPr lang="en-US" sz="1400" dirty="0" err="1" smtClean="0"/>
              <a:t>precip</a:t>
            </a:r>
            <a:r>
              <a:rPr lang="en-US" sz="1400" dirty="0" smtClean="0"/>
              <a:t> change (inches)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8858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CRF">
      <a:dk1>
        <a:srgbClr val="2F2B20"/>
      </a:dk1>
      <a:lt1>
        <a:srgbClr val="FFFFFF"/>
      </a:lt1>
      <a:dk2>
        <a:srgbClr val="675E47"/>
      </a:dk2>
      <a:lt2>
        <a:srgbClr val="EFECE7"/>
      </a:lt2>
      <a:accent1>
        <a:srgbClr val="4D4D4D"/>
      </a:accent1>
      <a:accent2>
        <a:srgbClr val="468F8A"/>
      </a:accent2>
      <a:accent3>
        <a:srgbClr val="046D8B"/>
      </a:accent3>
      <a:accent4>
        <a:srgbClr val="CEBF3B"/>
      </a:accent4>
      <a:accent5>
        <a:srgbClr val="D78A2E"/>
      </a:accent5>
      <a:accent6>
        <a:srgbClr val="78B59A"/>
      </a:accent6>
      <a:hlink>
        <a:srgbClr val="046D8B"/>
      </a:hlink>
      <a:folHlink>
        <a:srgbClr val="046D8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EuroTrash">
      <a:dk1>
        <a:srgbClr val="2F2B20"/>
      </a:dk1>
      <a:lt1>
        <a:srgbClr val="FFFFFF"/>
      </a:lt1>
      <a:dk2>
        <a:srgbClr val="675E47"/>
      </a:dk2>
      <a:lt2>
        <a:srgbClr val="EFECE7"/>
      </a:lt2>
      <a:accent1>
        <a:srgbClr val="D46419"/>
      </a:accent1>
      <a:accent2>
        <a:srgbClr val="ECBE13"/>
      </a:accent2>
      <a:accent3>
        <a:srgbClr val="046D8B"/>
      </a:accent3>
      <a:accent4>
        <a:srgbClr val="4D072E"/>
      </a:accent4>
      <a:accent5>
        <a:srgbClr val="879A3C"/>
      </a:accent5>
      <a:accent6>
        <a:srgbClr val="2F2B20"/>
      </a:accent6>
      <a:hlink>
        <a:srgbClr val="046D8B"/>
      </a:hlink>
      <a:folHlink>
        <a:srgbClr val="046D8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17358</TotalTime>
  <Words>3011</Words>
  <Application>Microsoft Office PowerPoint</Application>
  <PresentationFormat>On-screen Show (4:3)</PresentationFormat>
  <Paragraphs>671</Paragraphs>
  <Slides>62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64" baseType="lpstr">
      <vt:lpstr>Clarity</vt:lpstr>
      <vt:lpstr>Office Theme</vt:lpstr>
      <vt:lpstr>Wisconsin’s Forests in a Changing Climate</vt:lpstr>
      <vt:lpstr>Outline</vt:lpstr>
      <vt:lpstr>PowerPoint Presentation</vt:lpstr>
      <vt:lpstr>Temperature changes</vt:lpstr>
      <vt:lpstr>Temperature changes</vt:lpstr>
      <vt:lpstr>Additional Observations</vt:lpstr>
      <vt:lpstr>Additional Observations</vt:lpstr>
      <vt:lpstr>Precipitation changes</vt:lpstr>
      <vt:lpstr>Observed Mean Annual Precipitation </vt:lpstr>
      <vt:lpstr>Precipitation changes</vt:lpstr>
      <vt:lpstr>Extreme events</vt:lpstr>
      <vt:lpstr>Other Observed Changes</vt:lpstr>
      <vt:lpstr>Other Observed Changes</vt:lpstr>
      <vt:lpstr>PowerPoint Presentation</vt:lpstr>
      <vt:lpstr>Projecting future changes</vt:lpstr>
      <vt:lpstr>Future Changes: Emission Scenarios</vt:lpstr>
      <vt:lpstr>Projecting the Future</vt:lpstr>
      <vt:lpstr> Annual Temperature </vt:lpstr>
      <vt:lpstr> Seasonal Temperature </vt:lpstr>
      <vt:lpstr> Seasonal Temperature </vt:lpstr>
      <vt:lpstr>Future precipitation changes</vt:lpstr>
      <vt:lpstr>Annual Precipitation </vt:lpstr>
      <vt:lpstr>Seasonal Precipitation</vt:lpstr>
      <vt:lpstr>Additional Projections</vt:lpstr>
      <vt:lpstr>Additional Projections</vt:lpstr>
      <vt:lpstr>Hydrologic Changes</vt:lpstr>
      <vt:lpstr>PowerPoint Presentation</vt:lpstr>
      <vt:lpstr>Benefits</vt:lpstr>
      <vt:lpstr>Benefits</vt:lpstr>
      <vt:lpstr>Benefits</vt:lpstr>
      <vt:lpstr>Benefits</vt:lpstr>
      <vt:lpstr>Benefits</vt:lpstr>
      <vt:lpstr>Benefits: White oak example</vt:lpstr>
      <vt:lpstr>Increased Stresses</vt:lpstr>
      <vt:lpstr>Increased Stresses</vt:lpstr>
      <vt:lpstr>Increased Stresses</vt:lpstr>
      <vt:lpstr>Increased Stresses</vt:lpstr>
      <vt:lpstr>Increased Stresses</vt:lpstr>
      <vt:lpstr>Increased Stresses</vt:lpstr>
      <vt:lpstr>Increased Stresses</vt:lpstr>
      <vt:lpstr>Increased Stresses</vt:lpstr>
      <vt:lpstr>Stresses: Sugar maple example</vt:lpstr>
      <vt:lpstr>Stresses: Quaking aspen example</vt:lpstr>
      <vt:lpstr>Increased Stresses</vt:lpstr>
      <vt:lpstr>Increased Stresses</vt:lpstr>
      <vt:lpstr>Increased Ecosystem Vulnerabilities…</vt:lpstr>
      <vt:lpstr>Vulnerability Assessment (DRAFT)</vt:lpstr>
      <vt:lpstr>PowerPoint Presentation</vt:lpstr>
      <vt:lpstr>Options for Responding</vt:lpstr>
      <vt:lpstr>Options for Responding</vt:lpstr>
      <vt:lpstr>Greenhouse Gas Mitigation</vt:lpstr>
      <vt:lpstr>Adaptation</vt:lpstr>
      <vt:lpstr>Adaptation</vt:lpstr>
      <vt:lpstr>Adaptation</vt:lpstr>
      <vt:lpstr>Adaptation</vt:lpstr>
      <vt:lpstr>Adaptation</vt:lpstr>
      <vt:lpstr>Adaptation: Important Points</vt:lpstr>
      <vt:lpstr>Adaptation Demonstration Projects</vt:lpstr>
      <vt:lpstr>Adaptation Process</vt:lpstr>
      <vt:lpstr>Adaptation Process: Deciphered</vt:lpstr>
      <vt:lpstr>UP NEXT: What’s this really look like in the woods??</vt:lpstr>
      <vt:lpstr>Thank you!</vt:lpstr>
    </vt:vector>
  </TitlesOfParts>
  <Company>mtu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Silviculture in the 21st Century</dc:title>
  <dc:creator>Linda Nagel</dc:creator>
  <cp:lastModifiedBy>Cathy Techtmann</cp:lastModifiedBy>
  <cp:revision>758</cp:revision>
  <cp:lastPrinted>2012-09-20T18:43:21Z</cp:lastPrinted>
  <dcterms:created xsi:type="dcterms:W3CDTF">2011-02-13T16:34:22Z</dcterms:created>
  <dcterms:modified xsi:type="dcterms:W3CDTF">2016-07-15T16:50:29Z</dcterms:modified>
</cp:coreProperties>
</file>